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1059" r:id="rId3"/>
    <p:sldId id="1065" r:id="rId4"/>
    <p:sldId id="1060" r:id="rId5"/>
    <p:sldId id="1062" r:id="rId6"/>
    <p:sldId id="1061" r:id="rId7"/>
    <p:sldId id="1063" r:id="rId8"/>
    <p:sldId id="1067" r:id="rId9"/>
    <p:sldId id="10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8C"/>
    <a:srgbClr val="263774"/>
    <a:srgbClr val="00AF88"/>
    <a:srgbClr val="ED008C"/>
    <a:srgbClr val="FFB9E3"/>
    <a:srgbClr val="3FE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9"/>
  </p:normalViewPr>
  <p:slideViewPr>
    <p:cSldViewPr snapToGrid="0">
      <p:cViewPr varScale="1">
        <p:scale>
          <a:sx n="112" d="100"/>
          <a:sy n="112" d="100"/>
        </p:scale>
        <p:origin x="9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AEB35-8297-427B-B667-B86D3E4C842C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23B3A-528F-493D-9CDD-B65141027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23B3A-528F-493D-9CDD-B651410271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4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23B3A-528F-493D-9CDD-B651410271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F54C-FD93-4776-9476-1DF4AA954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48437-7911-457E-946C-0407B161B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B4AE2-D126-4B5E-83AA-2B313D2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56C5-2ADD-4D3F-B0C8-4B04DDDF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DD5BC-1C45-45A5-A61B-819BC50B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5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2E5B-41C3-45B6-8D16-2111AC57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C4DE4-2755-499A-91C8-3A79A4FB7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9FC1D-A990-413B-BE64-B12C092A5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4D7C-2665-461F-841F-BD544A1E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CAD40-94F3-498B-BC5B-2B7901B8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1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C46D8-7A72-4385-8BFE-8B3D5D610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733D-FBAA-4E55-9C57-23A59A0AB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9EC20-9983-4444-B8DB-17495829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F8C6-7B20-4395-9979-CB78352A3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85AC-2853-42A4-ABDE-CF8F4D93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570B-CFDF-4A66-98A6-74B5D8E1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AF7C9-8936-433F-B6DF-229529775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6843-A43A-4482-ADF7-70487B9A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F76F6-0579-4BE9-BF6E-F09F51AD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1900A-8E59-46BF-9786-26130861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3370-F620-4BAE-90ED-EABF672D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D9492-2C0D-404B-BE14-BF34C8261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7474F-1680-4630-88C0-A2236901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AA48D-B716-4C6F-88BC-BDA23FE0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F738B-F7D4-411E-99D7-81E4F154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4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6F0C-F699-4C32-8731-784D173C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82450-C410-4358-9125-1DAF0A8C6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F0A53-3B9E-446E-984B-6DC6E33DE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F15BC-C71C-4D89-9530-160C0BC1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48A74-C6CC-41FA-81AC-E1B8A9F8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295E0-8978-4057-B1F9-24F67A76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6884-E4A1-4194-B853-A9A83F666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87686-888F-4B31-BF35-86C92032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1F210-A53F-40E4-8E83-A46EA0233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4ED70-1BDB-4574-811D-9E878E7BE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644FC-FD20-47A5-850B-0812F4AB6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F90636-5680-4FD8-9D11-449CAAB1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530E90-19E8-4EDD-AE1C-4623000E7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11D999-79A6-42AA-9A6B-A409FAE6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1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DABD-A956-4A89-A5F2-55334BE9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515E7-E65D-4B13-8376-B3828825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284FC-3EEA-44E2-8AE9-D0421C0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60AA9-CBDF-4592-B16D-8248C933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963DA-DF86-4BA1-B789-63C72B0A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61710-B79B-41D5-8796-1B50E18C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6C017-D6DB-4A8F-BB3C-53A9307B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9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20D3-FDF9-4079-8FA6-F49637CE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24CD1-62DA-41EC-9213-2A53EB02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19D54-CCF4-4F97-BF56-FBD241E2F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EE60E-FF55-4669-A5F1-FC4BF46A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82D6D-0DA0-422E-B53B-C8F6AA33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B1DDE-3FA1-4F4D-BDC5-B6BC574E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3A0A7-91FF-4264-8074-D304FB79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311FA-DBE5-4D17-B6DE-F02B6FBE9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51933-E3C0-4906-91EB-89306DFD1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CC531-2973-4772-ACB3-DC159DA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E32DD-6E6A-4913-9C13-58F268EA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B0839-A752-4E68-8F4A-A01DA97B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5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43986-1F8B-436B-BB09-69EEE1BA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84E7F-978D-489C-87FD-35EE4214D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CD2F2-652A-4FC9-93DC-2CBBFCA15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9AEC-BB7F-4AC4-8C49-BA6EB7CE071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B212D-3F42-41E7-9F4F-C6B525076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CF0D5-F841-490E-BC78-FB9650401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B8267-513C-451F-BAEC-56349B80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phfglobal.org/wp-content/uploads/2023/10/Meeting-minutes-of-third-task-force-group-meeting-for-Type-1-Diabetes.pdf" TargetMode="External"/><Relationship Id="rId5" Type="http://schemas.openxmlformats.org/officeDocument/2006/relationships/hyperlink" Target="https://pphfglobal.org/wp-content/uploads/2023/10/Meeting-minutes-from-second-task-force-group-meeting-for-Type-1-Diabetes-Final.pdf" TargetMode="External"/><Relationship Id="rId4" Type="http://schemas.openxmlformats.org/officeDocument/2006/relationships/hyperlink" Target="https://pphfglobal.org/wp-content/uploads/2023/08/Meeting-brief_Increasing-financing-for-Type-1-Childre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eesha.secretariat@pphfglobal.or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DFEE3C6-356A-4B87-AF45-2E68818CBAEA}"/>
              </a:ext>
            </a:extLst>
          </p:cNvPr>
          <p:cNvSpPr txBox="1"/>
          <p:nvPr/>
        </p:nvSpPr>
        <p:spPr>
          <a:xfrm>
            <a:off x="3243943" y="2278178"/>
            <a:ext cx="841465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F00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DEESHA</a:t>
            </a:r>
            <a:endParaRPr lang="en-US" sz="8000" b="1" dirty="0">
              <a:solidFill>
                <a:srgbClr val="EF00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EF00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iabetes (Type 1) </a:t>
            </a:r>
            <a:r>
              <a:rPr lang="en-US" b="1" dirty="0">
                <a:solidFill>
                  <a:srgbClr val="EF00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ducation and </a:t>
            </a:r>
            <a:r>
              <a:rPr lang="en-US" b="1" dirty="0">
                <a:solidFill>
                  <a:srgbClr val="EF00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mpowerment Strategic </a:t>
            </a:r>
            <a:r>
              <a:rPr lang="en-US" b="1" dirty="0">
                <a:solidFill>
                  <a:srgbClr val="EF00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ealth</a:t>
            </a:r>
            <a:r>
              <a:rPr lang="en-US" b="1" dirty="0">
                <a:solidFill>
                  <a:srgbClr val="EF00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lliance</a:t>
            </a:r>
          </a:p>
          <a:p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(Action Group for Type 1 Diabetes Mellitus Children in India)</a:t>
            </a:r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Alliance is an informal, apolitical, interest group of stakeholders.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52D55-DAB7-AAFC-20B6-175F550C4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"/>
            <a:ext cx="2887249" cy="685759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4B5D13B-4EFB-1122-6BBB-612F84D84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39" y="386873"/>
            <a:ext cx="1435081" cy="5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FA79F-539F-4B44-B6E5-3EFC098FD07F}"/>
              </a:ext>
            </a:extLst>
          </p:cNvPr>
          <p:cNvSpPr/>
          <p:nvPr/>
        </p:nvSpPr>
        <p:spPr>
          <a:xfrm>
            <a:off x="832103" y="1021797"/>
            <a:ext cx="63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Context </a:t>
            </a:r>
            <a:endParaRPr kumimoji="0" lang="en-IN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EE3C6-356A-4B87-AF45-2E68818CBAEA}"/>
              </a:ext>
            </a:extLst>
          </p:cNvPr>
          <p:cNvSpPr txBox="1"/>
          <p:nvPr/>
        </p:nvSpPr>
        <p:spPr>
          <a:xfrm>
            <a:off x="832103" y="1483462"/>
            <a:ext cx="9215411" cy="324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buClrTx/>
              <a:buSzTx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People to People Health Foundation (PPHF) convened a series of 3 meetings of stakeholders 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“Working together to increase financing for Type 1 Diabetes Mellitus children in India”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starting between July to October 2023.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buClrTx/>
              <a:buSzTx/>
              <a:tabLst/>
              <a:defRPr/>
            </a:pPr>
            <a:endParaRPr kumimoji="0" lang="en-US" sz="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buClrTx/>
              <a:buSzTx/>
              <a:tabLst/>
              <a:defRPr/>
            </a:pP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The stakeholders</a:t>
            </a:r>
            <a:r>
              <a:rPr lang="en-US" sz="1500" spc="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expressed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their common</a:t>
            </a:r>
            <a:r>
              <a:rPr lang="en-US" sz="1500" spc="1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consensus</a:t>
            </a:r>
            <a:r>
              <a:rPr lang="en-US" sz="1500" spc="-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on the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following:</a:t>
            </a:r>
            <a:endParaRPr lang="en-IN" sz="1500" dirty="0">
              <a:solidFill>
                <a:srgbClr val="002060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513080">
              <a:spcBef>
                <a:spcPts val="65"/>
              </a:spcBef>
              <a:spcAft>
                <a:spcPts val="0"/>
              </a:spcAft>
            </a:pP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 </a:t>
            </a:r>
            <a:endParaRPr lang="en-IN" sz="1500" dirty="0">
              <a:solidFill>
                <a:srgbClr val="002060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342900" marR="81280" lvl="0" indent="-342900" algn="l">
              <a:lnSpc>
                <a:spcPct val="115000"/>
              </a:lnSpc>
              <a:buSzPct val="100000"/>
              <a:buFont typeface="+mj-lt"/>
              <a:buAutoNum type="arabicPeriod"/>
              <a:tabLst>
                <a:tab pos="513080" algn="l"/>
                <a:tab pos="513715" algn="l"/>
              </a:tabLst>
            </a:pP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There</a:t>
            </a:r>
            <a:r>
              <a:rPr lang="en-US" sz="1500" spc="13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is</a:t>
            </a:r>
            <a:r>
              <a:rPr lang="en-US" sz="1500" spc="15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</a:t>
            </a:r>
            <a:r>
              <a:rPr lang="en-US" sz="1500" spc="1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need</a:t>
            </a:r>
            <a:r>
              <a:rPr lang="en-US" sz="1500" spc="15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to</a:t>
            </a:r>
            <a:r>
              <a:rPr lang="en-US" sz="1500" spc="1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advocate</a:t>
            </a:r>
            <a:r>
              <a:rPr lang="en-US" sz="1500" spc="14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</a:t>
            </a:r>
            <a:r>
              <a:rPr lang="en-US" sz="1500" spc="1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improved</a:t>
            </a:r>
            <a:r>
              <a:rPr lang="en-US" sz="1500" spc="1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policies,</a:t>
            </a:r>
            <a:r>
              <a:rPr lang="en-US" sz="1500" spc="13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strategies,</a:t>
            </a:r>
            <a:r>
              <a:rPr lang="en-US" sz="1500" spc="14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and</a:t>
            </a:r>
            <a:r>
              <a:rPr lang="en-US" sz="1500" spc="14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operating</a:t>
            </a:r>
            <a:r>
              <a:rPr lang="en-US" sz="1500" spc="14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systems</a:t>
            </a:r>
            <a:r>
              <a:rPr lang="en-US" sz="1500" spc="14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</a:t>
            </a:r>
            <a:r>
              <a:rPr lang="en-US" sz="1500" spc="1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improved</a:t>
            </a:r>
            <a:r>
              <a:rPr lang="en-US" sz="1500" spc="-26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financing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 T1D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children.</a:t>
            </a:r>
            <a:endParaRPr lang="en-IN" sz="1500" dirty="0">
              <a:solidFill>
                <a:srgbClr val="002060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342900" marR="75565" lvl="0" indent="-342900" algn="l">
              <a:lnSpc>
                <a:spcPct val="115000"/>
              </a:lnSpc>
              <a:buSzPct val="100000"/>
              <a:buFont typeface="Segoe UI" panose="020B0502040204020203" pitchFamily="34" charset="0"/>
              <a:buAutoNum type="arabicPeriod"/>
              <a:tabLst>
                <a:tab pos="513080" algn="l"/>
                <a:tab pos="513715" algn="l"/>
              </a:tabLst>
            </a:pP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Collectively</a:t>
            </a:r>
            <a:r>
              <a:rPr lang="en-US" sz="1500" spc="24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work</a:t>
            </a:r>
            <a:r>
              <a:rPr lang="en-US" sz="15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in</a:t>
            </a:r>
            <a:r>
              <a:rPr lang="en-US" sz="1500" spc="25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developing</a:t>
            </a:r>
            <a:r>
              <a:rPr lang="en-US" sz="1500" spc="25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</a:t>
            </a:r>
            <a:r>
              <a:rPr lang="en-US" sz="1500" spc="2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national</a:t>
            </a:r>
            <a:r>
              <a:rPr lang="en-US" sz="1500" spc="2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plan</a:t>
            </a:r>
            <a:r>
              <a:rPr lang="en-US" sz="1500" spc="25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with</a:t>
            </a:r>
            <a:r>
              <a:rPr lang="en-US" sz="1500" spc="25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stakeholders</a:t>
            </a:r>
            <a:r>
              <a:rPr lang="en-US" sz="1500" spc="2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including</a:t>
            </a:r>
            <a:r>
              <a:rPr lang="en-US" sz="1500" spc="2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the</a:t>
            </a:r>
            <a:r>
              <a:rPr lang="en-US" sz="1500" spc="24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government</a:t>
            </a:r>
            <a:r>
              <a:rPr lang="en-US" sz="1500" spc="25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</a:t>
            </a:r>
            <a:r>
              <a:rPr lang="en-US" sz="1500" spc="-26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equitable coverage,</a:t>
            </a:r>
            <a:r>
              <a:rPr lang="en-US" sz="1500" spc="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outcomes, and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resource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allocations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T1D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children.</a:t>
            </a:r>
            <a:endParaRPr lang="en-IN" sz="1500" dirty="0">
              <a:solidFill>
                <a:srgbClr val="002060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342900" marR="78740" lvl="0" indent="-342900" algn="l">
              <a:lnSpc>
                <a:spcPct val="115000"/>
              </a:lnSpc>
              <a:buSzPct val="100000"/>
              <a:buFont typeface="Segoe UI" panose="020B0502040204020203" pitchFamily="34" charset="0"/>
              <a:buAutoNum type="arabicPeriod"/>
              <a:tabLst>
                <a:tab pos="513080" algn="l"/>
                <a:tab pos="513715" algn="l"/>
              </a:tabLst>
            </a:pP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Create</a:t>
            </a:r>
            <a:r>
              <a:rPr lang="en-US" sz="1500" spc="2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</a:t>
            </a:r>
            <a:r>
              <a:rPr lang="en-US" sz="1500" spc="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multi-stakeholder</a:t>
            </a:r>
            <a:r>
              <a:rPr lang="en-US" sz="1500" spc="2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platform</a:t>
            </a:r>
            <a:r>
              <a:rPr lang="en-US" sz="1500" spc="2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of</a:t>
            </a:r>
            <a:r>
              <a:rPr lang="en-US" sz="1500" spc="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diverse</a:t>
            </a:r>
            <a:r>
              <a:rPr lang="en-US" sz="1500" spc="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organizations</a:t>
            </a:r>
            <a:r>
              <a:rPr lang="en-US" sz="1500" spc="2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and</a:t>
            </a:r>
            <a:r>
              <a:rPr lang="en-US" sz="1500" spc="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work</a:t>
            </a:r>
            <a:r>
              <a:rPr lang="en-US" sz="1500" spc="2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as</a:t>
            </a:r>
            <a:r>
              <a:rPr lang="en-US" sz="1500" spc="2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</a:t>
            </a:r>
            <a:r>
              <a:rPr lang="en-US" sz="1500" spc="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task</a:t>
            </a:r>
            <a:r>
              <a:rPr lang="en-US" sz="1500" spc="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force</a:t>
            </a:r>
            <a:r>
              <a:rPr lang="en-US" sz="1500" spc="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on</a:t>
            </a:r>
            <a:r>
              <a:rPr lang="en-US" sz="1500" spc="1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key</a:t>
            </a:r>
            <a:r>
              <a:rPr lang="en-US" sz="1500" spc="2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     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issues</a:t>
            </a:r>
            <a:r>
              <a:rPr lang="en-US" sz="1500" spc="2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to </a:t>
            </a:r>
            <a:r>
              <a:rPr lang="en-US" sz="1500" spc="-25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deliver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products/strategies</a:t>
            </a:r>
            <a:r>
              <a:rPr lang="en-US" sz="1500" spc="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(short,</a:t>
            </a:r>
            <a:r>
              <a:rPr lang="en-US" sz="1500" spc="-5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medium,</a:t>
            </a:r>
            <a:r>
              <a:rPr lang="en-US" sz="1500" spc="-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and long-term)</a:t>
            </a:r>
            <a:r>
              <a:rPr lang="en-US" sz="1500" spc="-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for the</a:t>
            </a:r>
            <a:r>
              <a:rPr lang="en-US" sz="1500" spc="-1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stakeholders.</a:t>
            </a:r>
            <a:endParaRPr lang="en-IN" sz="1500" dirty="0">
              <a:solidFill>
                <a:srgbClr val="002060"/>
              </a:solidFill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6" name="Picture 5" descr="A group of children smiling&#10;&#10;Description automatically generated">
            <a:extLst>
              <a:ext uri="{FF2B5EF4-FFF2-40B4-BE49-F238E27FC236}">
                <a16:creationId xmlns:a16="http://schemas.microsoft.com/office/drawing/2014/main" id="{F7676312-B12A-2440-7F4A-8E0E76333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673" y="3860095"/>
            <a:ext cx="4543327" cy="302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FA79F-539F-4B44-B6E5-3EFC098FD07F}"/>
              </a:ext>
            </a:extLst>
          </p:cNvPr>
          <p:cNvSpPr/>
          <p:nvPr/>
        </p:nvSpPr>
        <p:spPr>
          <a:xfrm>
            <a:off x="1060704" y="1025255"/>
            <a:ext cx="63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Purpose of </a:t>
            </a:r>
            <a:r>
              <a:rPr lang="en-IN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DEESHA</a:t>
            </a:r>
            <a:endParaRPr kumimoji="0" lang="en-IN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831A67-A646-4FED-F5F6-9636B49E36F9}"/>
              </a:ext>
            </a:extLst>
          </p:cNvPr>
          <p:cNvGrpSpPr/>
          <p:nvPr/>
        </p:nvGrpSpPr>
        <p:grpSpPr>
          <a:xfrm>
            <a:off x="557213" y="1749988"/>
            <a:ext cx="10948987" cy="4258926"/>
            <a:chOff x="557213" y="2183621"/>
            <a:chExt cx="11077575" cy="384953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4505E7A-8713-0185-7918-0EBCDDC31CE5}"/>
                </a:ext>
              </a:extLst>
            </p:cNvPr>
            <p:cNvSpPr/>
            <p:nvPr/>
          </p:nvSpPr>
          <p:spPr>
            <a:xfrm>
              <a:off x="1984375" y="2347462"/>
              <a:ext cx="2514600" cy="935793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Raising awareness, foster collaboration, and advocate for improved programs on diabetes with a special focus on T1D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33B421A-DAC1-4CB7-D8CD-6243E648323F}"/>
                </a:ext>
              </a:extLst>
            </p:cNvPr>
            <p:cNvSpPr/>
            <p:nvPr/>
          </p:nvSpPr>
          <p:spPr>
            <a:xfrm>
              <a:off x="7693024" y="2333771"/>
              <a:ext cx="2514600" cy="935793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National observatory of issues and best practices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75146E8-B381-4EE6-FBBD-A26FCB7D0B8E}"/>
                </a:ext>
              </a:extLst>
            </p:cNvPr>
            <p:cNvSpPr/>
            <p:nvPr/>
          </p:nvSpPr>
          <p:spPr>
            <a:xfrm>
              <a:off x="4838699" y="2347463"/>
              <a:ext cx="2514600" cy="935793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Serves as a unique platform for bringing together key stakeholders to advocate for improved policies, programs and increased financing for sustain support on T1D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8AD0FFD-1A73-082A-20DE-9025E151F954}"/>
                </a:ext>
              </a:extLst>
            </p:cNvPr>
            <p:cNvSpPr/>
            <p:nvPr/>
          </p:nvSpPr>
          <p:spPr>
            <a:xfrm>
              <a:off x="4838699" y="5026312"/>
              <a:ext cx="2514600" cy="100684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Promote coordination among ministries, development partners, private sector and other NGOs, international and UN agencies responsible for implementing T1D program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7A8982-B405-731E-1F0E-207C162E580E}"/>
                </a:ext>
              </a:extLst>
            </p:cNvPr>
            <p:cNvSpPr/>
            <p:nvPr/>
          </p:nvSpPr>
          <p:spPr>
            <a:xfrm>
              <a:off x="7693024" y="5026254"/>
              <a:ext cx="2514600" cy="100684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Knowledge Management- Provide required tools for program advocacy, implementation and monitoring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3656446-D455-F518-3C2B-BE04AEA0413D}"/>
                </a:ext>
              </a:extLst>
            </p:cNvPr>
            <p:cNvSpPr/>
            <p:nvPr/>
          </p:nvSpPr>
          <p:spPr>
            <a:xfrm>
              <a:off x="1928309" y="5026254"/>
              <a:ext cx="2514600" cy="100684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Act as an advisory body on DM related technical and other issues to Government and other institutions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D1B052-C23A-0E11-984A-39EAD4FAC47A}"/>
                </a:ext>
              </a:extLst>
            </p:cNvPr>
            <p:cNvSpPr/>
            <p:nvPr/>
          </p:nvSpPr>
          <p:spPr>
            <a:xfrm>
              <a:off x="3411537" y="3723837"/>
              <a:ext cx="2514600" cy="82931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Provide a platform to showcase effective interventions for scaling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D341472-7435-340D-E6D1-5C47445ABD7A}"/>
                </a:ext>
              </a:extLst>
            </p:cNvPr>
            <p:cNvSpPr/>
            <p:nvPr/>
          </p:nvSpPr>
          <p:spPr>
            <a:xfrm>
              <a:off x="6265862" y="3723837"/>
              <a:ext cx="2514600" cy="82931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Partner for increased collaboration and leverage private sector good practices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E86B10-A736-095E-3AEC-E27DC6D8332E}"/>
                </a:ext>
              </a:extLst>
            </p:cNvPr>
            <p:cNvSpPr/>
            <p:nvPr/>
          </p:nvSpPr>
          <p:spPr>
            <a:xfrm>
              <a:off x="557213" y="3711807"/>
              <a:ext cx="2514600" cy="82931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Providing policy and program recommendations and developing position papers based on contemporary evidence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D9C8AFB-DF05-0F85-D6A7-D61E70EF84A8}"/>
                </a:ext>
              </a:extLst>
            </p:cNvPr>
            <p:cNvSpPr/>
            <p:nvPr/>
          </p:nvSpPr>
          <p:spPr>
            <a:xfrm>
              <a:off x="9120188" y="3723837"/>
              <a:ext cx="2514600" cy="829312"/>
            </a:xfrm>
            <a:prstGeom prst="roundRect">
              <a:avLst>
                <a:gd name="adj" fmla="val 9877"/>
              </a:avLst>
            </a:prstGeom>
            <a:solidFill>
              <a:srgbClr val="263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Support and supplement government initiatives 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39450-7C21-97B3-1E33-F26549C2EDAC}"/>
                </a:ext>
              </a:extLst>
            </p:cNvPr>
            <p:cNvSpPr/>
            <p:nvPr/>
          </p:nvSpPr>
          <p:spPr>
            <a:xfrm>
              <a:off x="3212905" y="2186084"/>
              <a:ext cx="57541" cy="136059"/>
            </a:xfrm>
            <a:custGeom>
              <a:avLst/>
              <a:gdLst/>
              <a:ahLst/>
              <a:cxnLst/>
              <a:rect l="l" t="t" r="r" b="b"/>
              <a:pathLst>
                <a:path w="106691" h="252273">
                  <a:moveTo>
                    <a:pt x="73823" y="0"/>
                  </a:moveTo>
                  <a:lnTo>
                    <a:pt x="106691" y="0"/>
                  </a:lnTo>
                  <a:lnTo>
                    <a:pt x="106691" y="252273"/>
                  </a:lnTo>
                  <a:lnTo>
                    <a:pt x="52485" y="252273"/>
                  </a:lnTo>
                  <a:lnTo>
                    <a:pt x="52485" y="61261"/>
                  </a:lnTo>
                  <a:cubicBezTo>
                    <a:pt x="49502" y="63900"/>
                    <a:pt x="45974" y="66395"/>
                    <a:pt x="41902" y="68747"/>
                  </a:cubicBezTo>
                  <a:cubicBezTo>
                    <a:pt x="37829" y="71099"/>
                    <a:pt x="33498" y="73221"/>
                    <a:pt x="28910" y="75114"/>
                  </a:cubicBezTo>
                  <a:cubicBezTo>
                    <a:pt x="24321" y="77007"/>
                    <a:pt x="19560" y="78613"/>
                    <a:pt x="14627" y="79932"/>
                  </a:cubicBezTo>
                  <a:cubicBezTo>
                    <a:pt x="9694" y="81252"/>
                    <a:pt x="4818" y="82198"/>
                    <a:pt x="0" y="82772"/>
                  </a:cubicBezTo>
                  <a:lnTo>
                    <a:pt x="0" y="36998"/>
                  </a:lnTo>
                  <a:cubicBezTo>
                    <a:pt x="14111" y="32868"/>
                    <a:pt x="27418" y="27591"/>
                    <a:pt x="39923" y="21166"/>
                  </a:cubicBezTo>
                  <a:cubicBezTo>
                    <a:pt x="52428" y="14742"/>
                    <a:pt x="63728" y="7686"/>
                    <a:pt x="73823" y="0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C2AD04C-E7FE-B8AB-E48E-733887EBAC1E}"/>
                </a:ext>
              </a:extLst>
            </p:cNvPr>
            <p:cNvSpPr/>
            <p:nvPr/>
          </p:nvSpPr>
          <p:spPr>
            <a:xfrm>
              <a:off x="8863447" y="4869457"/>
              <a:ext cx="173755" cy="125799"/>
            </a:xfrm>
            <a:custGeom>
              <a:avLst/>
              <a:gdLst>
                <a:gd name="connsiteX0" fmla="*/ 265933 w 354384"/>
                <a:gd name="connsiteY0" fmla="*/ 42849 h 256575"/>
                <a:gd name="connsiteX1" fmla="*/ 230656 w 354384"/>
                <a:gd name="connsiteY1" fmla="*/ 131471 h 256575"/>
                <a:gd name="connsiteX2" fmla="*/ 265245 w 354384"/>
                <a:gd name="connsiteY2" fmla="*/ 214931 h 256575"/>
                <a:gd name="connsiteX3" fmla="*/ 298973 w 354384"/>
                <a:gd name="connsiteY3" fmla="*/ 128890 h 256575"/>
                <a:gd name="connsiteX4" fmla="*/ 265933 w 354384"/>
                <a:gd name="connsiteY4" fmla="*/ 42849 h 256575"/>
                <a:gd name="connsiteX5" fmla="*/ 268342 w 354384"/>
                <a:gd name="connsiteY5" fmla="*/ 1377 h 256575"/>
                <a:gd name="connsiteX6" fmla="*/ 354384 w 354384"/>
                <a:gd name="connsiteY6" fmla="*/ 127169 h 256575"/>
                <a:gd name="connsiteX7" fmla="*/ 330894 w 354384"/>
                <a:gd name="connsiteY7" fmla="*/ 223191 h 256575"/>
                <a:gd name="connsiteX8" fmla="*/ 263524 w 354384"/>
                <a:gd name="connsiteY8" fmla="*/ 256575 h 256575"/>
                <a:gd name="connsiteX9" fmla="*/ 175418 w 354384"/>
                <a:gd name="connsiteY9" fmla="*/ 132848 h 256575"/>
                <a:gd name="connsiteX10" fmla="*/ 199251 w 354384"/>
                <a:gd name="connsiteY10" fmla="*/ 35019 h 256575"/>
                <a:gd name="connsiteX11" fmla="*/ 268342 w 354384"/>
                <a:gd name="connsiteY11" fmla="*/ 1377 h 256575"/>
                <a:gd name="connsiteX12" fmla="*/ 73824 w 354384"/>
                <a:gd name="connsiteY12" fmla="*/ 0 h 256575"/>
                <a:gd name="connsiteX13" fmla="*/ 106692 w 354384"/>
                <a:gd name="connsiteY13" fmla="*/ 0 h 256575"/>
                <a:gd name="connsiteX14" fmla="*/ 106692 w 354384"/>
                <a:gd name="connsiteY14" fmla="*/ 252273 h 256575"/>
                <a:gd name="connsiteX15" fmla="*/ 52486 w 354384"/>
                <a:gd name="connsiteY15" fmla="*/ 252273 h 256575"/>
                <a:gd name="connsiteX16" fmla="*/ 52486 w 354384"/>
                <a:gd name="connsiteY16" fmla="*/ 61261 h 256575"/>
                <a:gd name="connsiteX17" fmla="*/ 41903 w 354384"/>
                <a:gd name="connsiteY17" fmla="*/ 68747 h 256575"/>
                <a:gd name="connsiteX18" fmla="*/ 28910 w 354384"/>
                <a:gd name="connsiteY18" fmla="*/ 75114 h 256575"/>
                <a:gd name="connsiteX19" fmla="*/ 14628 w 354384"/>
                <a:gd name="connsiteY19" fmla="*/ 79932 h 256575"/>
                <a:gd name="connsiteX20" fmla="*/ 0 w 354384"/>
                <a:gd name="connsiteY20" fmla="*/ 82772 h 256575"/>
                <a:gd name="connsiteX21" fmla="*/ 0 w 354384"/>
                <a:gd name="connsiteY21" fmla="*/ 36998 h 256575"/>
                <a:gd name="connsiteX22" fmla="*/ 39924 w 354384"/>
                <a:gd name="connsiteY22" fmla="*/ 21166 h 256575"/>
                <a:gd name="connsiteX23" fmla="*/ 73824 w 354384"/>
                <a:gd name="connsiteY23" fmla="*/ 0 h 2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4384" h="256575">
                  <a:moveTo>
                    <a:pt x="265933" y="42849"/>
                  </a:moveTo>
                  <a:cubicBezTo>
                    <a:pt x="242415" y="42849"/>
                    <a:pt x="230656" y="72389"/>
                    <a:pt x="230656" y="131471"/>
                  </a:cubicBezTo>
                  <a:cubicBezTo>
                    <a:pt x="230656" y="187111"/>
                    <a:pt x="242186" y="214931"/>
                    <a:pt x="265245" y="214931"/>
                  </a:cubicBezTo>
                  <a:cubicBezTo>
                    <a:pt x="287730" y="214931"/>
                    <a:pt x="298973" y="186251"/>
                    <a:pt x="298973" y="128890"/>
                  </a:cubicBezTo>
                  <a:cubicBezTo>
                    <a:pt x="298973" y="71529"/>
                    <a:pt x="287960" y="42849"/>
                    <a:pt x="265933" y="42849"/>
                  </a:cubicBezTo>
                  <a:close/>
                  <a:moveTo>
                    <a:pt x="268342" y="1377"/>
                  </a:moveTo>
                  <a:cubicBezTo>
                    <a:pt x="325703" y="1377"/>
                    <a:pt x="354384" y="43307"/>
                    <a:pt x="354384" y="127169"/>
                  </a:cubicBezTo>
                  <a:cubicBezTo>
                    <a:pt x="354384" y="168928"/>
                    <a:pt x="346554" y="200935"/>
                    <a:pt x="330894" y="223191"/>
                  </a:cubicBezTo>
                  <a:cubicBezTo>
                    <a:pt x="315235" y="245447"/>
                    <a:pt x="292778" y="256575"/>
                    <a:pt x="263524" y="256575"/>
                  </a:cubicBezTo>
                  <a:cubicBezTo>
                    <a:pt x="204786" y="256575"/>
                    <a:pt x="175418" y="215333"/>
                    <a:pt x="175418" y="132848"/>
                  </a:cubicBezTo>
                  <a:cubicBezTo>
                    <a:pt x="175418" y="90057"/>
                    <a:pt x="183362" y="57447"/>
                    <a:pt x="199251" y="35019"/>
                  </a:cubicBezTo>
                  <a:cubicBezTo>
                    <a:pt x="215140" y="12591"/>
                    <a:pt x="238170" y="1377"/>
                    <a:pt x="268342" y="1377"/>
                  </a:cubicBezTo>
                  <a:close/>
                  <a:moveTo>
                    <a:pt x="73824" y="0"/>
                  </a:moveTo>
                  <a:lnTo>
                    <a:pt x="106692" y="0"/>
                  </a:lnTo>
                  <a:lnTo>
                    <a:pt x="106692" y="252273"/>
                  </a:lnTo>
                  <a:lnTo>
                    <a:pt x="52486" y="252273"/>
                  </a:lnTo>
                  <a:lnTo>
                    <a:pt x="52486" y="61261"/>
                  </a:lnTo>
                  <a:cubicBezTo>
                    <a:pt x="49503" y="63900"/>
                    <a:pt x="45975" y="66395"/>
                    <a:pt x="41903" y="68747"/>
                  </a:cubicBezTo>
                  <a:cubicBezTo>
                    <a:pt x="37830" y="71099"/>
                    <a:pt x="33499" y="73221"/>
                    <a:pt x="28910" y="75114"/>
                  </a:cubicBezTo>
                  <a:cubicBezTo>
                    <a:pt x="24322" y="77007"/>
                    <a:pt x="19561" y="78613"/>
                    <a:pt x="14628" y="79932"/>
                  </a:cubicBezTo>
                  <a:cubicBezTo>
                    <a:pt x="9694" y="81252"/>
                    <a:pt x="4819" y="82198"/>
                    <a:pt x="0" y="82772"/>
                  </a:cubicBezTo>
                  <a:lnTo>
                    <a:pt x="0" y="36998"/>
                  </a:lnTo>
                  <a:cubicBezTo>
                    <a:pt x="14111" y="32868"/>
                    <a:pt x="27419" y="27591"/>
                    <a:pt x="39924" y="21166"/>
                  </a:cubicBezTo>
                  <a:cubicBezTo>
                    <a:pt x="52428" y="14742"/>
                    <a:pt x="63728" y="7686"/>
                    <a:pt x="73824" y="0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525DF9D-414B-9F50-BAF3-D62C2F802446}"/>
                </a:ext>
              </a:extLst>
            </p:cNvPr>
            <p:cNvSpPr/>
            <p:nvPr/>
          </p:nvSpPr>
          <p:spPr>
            <a:xfrm>
              <a:off x="6051636" y="2183621"/>
              <a:ext cx="88726" cy="135316"/>
            </a:xfrm>
            <a:custGeom>
              <a:avLst/>
              <a:gdLst/>
              <a:ahLst/>
              <a:cxnLst/>
              <a:rect l="l" t="t" r="r" b="b"/>
              <a:pathLst>
                <a:path w="164511" h="250896">
                  <a:moveTo>
                    <a:pt x="84493" y="0"/>
                  </a:moveTo>
                  <a:cubicBezTo>
                    <a:pt x="96997" y="0"/>
                    <a:pt x="108211" y="1635"/>
                    <a:pt x="118135" y="4904"/>
                  </a:cubicBezTo>
                  <a:cubicBezTo>
                    <a:pt x="128058" y="8174"/>
                    <a:pt x="136462" y="12849"/>
                    <a:pt x="143345" y="18929"/>
                  </a:cubicBezTo>
                  <a:cubicBezTo>
                    <a:pt x="150228" y="25009"/>
                    <a:pt x="155477" y="32380"/>
                    <a:pt x="159090" y="41041"/>
                  </a:cubicBezTo>
                  <a:cubicBezTo>
                    <a:pt x="162704" y="49703"/>
                    <a:pt x="164511" y="59368"/>
                    <a:pt x="164511" y="70037"/>
                  </a:cubicBezTo>
                  <a:cubicBezTo>
                    <a:pt x="164511" y="81395"/>
                    <a:pt x="162761" y="91490"/>
                    <a:pt x="159262" y="100324"/>
                  </a:cubicBezTo>
                  <a:cubicBezTo>
                    <a:pt x="155763" y="109157"/>
                    <a:pt x="151117" y="117188"/>
                    <a:pt x="145324" y="124415"/>
                  </a:cubicBezTo>
                  <a:cubicBezTo>
                    <a:pt x="139530" y="131643"/>
                    <a:pt x="132848" y="138268"/>
                    <a:pt x="125276" y="144291"/>
                  </a:cubicBezTo>
                  <a:cubicBezTo>
                    <a:pt x="117705" y="150314"/>
                    <a:pt x="109846" y="156136"/>
                    <a:pt x="101701" y="161757"/>
                  </a:cubicBezTo>
                  <a:cubicBezTo>
                    <a:pt x="96194" y="165658"/>
                    <a:pt x="90888" y="169530"/>
                    <a:pt x="85783" y="173373"/>
                  </a:cubicBezTo>
                  <a:cubicBezTo>
                    <a:pt x="80678" y="177216"/>
                    <a:pt x="76175" y="181002"/>
                    <a:pt x="72275" y="184730"/>
                  </a:cubicBezTo>
                  <a:cubicBezTo>
                    <a:pt x="68374" y="188459"/>
                    <a:pt x="65277" y="192101"/>
                    <a:pt x="62982" y="195658"/>
                  </a:cubicBezTo>
                  <a:cubicBezTo>
                    <a:pt x="60688" y="199214"/>
                    <a:pt x="59541" y="202598"/>
                    <a:pt x="59541" y="205810"/>
                  </a:cubicBezTo>
                  <a:lnTo>
                    <a:pt x="164167" y="205810"/>
                  </a:lnTo>
                  <a:lnTo>
                    <a:pt x="164167" y="250896"/>
                  </a:lnTo>
                  <a:lnTo>
                    <a:pt x="0" y="250896"/>
                  </a:lnTo>
                  <a:lnTo>
                    <a:pt x="0" y="232311"/>
                  </a:lnTo>
                  <a:cubicBezTo>
                    <a:pt x="0" y="219692"/>
                    <a:pt x="2122" y="208363"/>
                    <a:pt x="6367" y="198325"/>
                  </a:cubicBezTo>
                  <a:cubicBezTo>
                    <a:pt x="10612" y="188287"/>
                    <a:pt x="15946" y="179281"/>
                    <a:pt x="22371" y="171308"/>
                  </a:cubicBezTo>
                  <a:cubicBezTo>
                    <a:pt x="28795" y="163335"/>
                    <a:pt x="35822" y="156279"/>
                    <a:pt x="43451" y="150142"/>
                  </a:cubicBezTo>
                  <a:cubicBezTo>
                    <a:pt x="51080" y="144004"/>
                    <a:pt x="58336" y="138469"/>
                    <a:pt x="65219" y="133536"/>
                  </a:cubicBezTo>
                  <a:cubicBezTo>
                    <a:pt x="72447" y="128373"/>
                    <a:pt x="78785" y="123440"/>
                    <a:pt x="84234" y="118737"/>
                  </a:cubicBezTo>
                  <a:cubicBezTo>
                    <a:pt x="89684" y="114033"/>
                    <a:pt x="94273" y="109358"/>
                    <a:pt x="98001" y="104712"/>
                  </a:cubicBezTo>
                  <a:cubicBezTo>
                    <a:pt x="101730" y="100066"/>
                    <a:pt x="104512" y="95362"/>
                    <a:pt x="106347" y="90601"/>
                  </a:cubicBezTo>
                  <a:cubicBezTo>
                    <a:pt x="108183" y="85840"/>
                    <a:pt x="109100" y="80764"/>
                    <a:pt x="109100" y="75372"/>
                  </a:cubicBezTo>
                  <a:cubicBezTo>
                    <a:pt x="109100" y="64817"/>
                    <a:pt x="106118" y="56844"/>
                    <a:pt x="100152" y="51452"/>
                  </a:cubicBezTo>
                  <a:cubicBezTo>
                    <a:pt x="94187" y="46060"/>
                    <a:pt x="85066" y="43365"/>
                    <a:pt x="72791" y="43365"/>
                  </a:cubicBezTo>
                  <a:cubicBezTo>
                    <a:pt x="51567" y="43365"/>
                    <a:pt x="31262" y="51797"/>
                    <a:pt x="11874" y="68661"/>
                  </a:cubicBezTo>
                  <a:lnTo>
                    <a:pt x="11874" y="20822"/>
                  </a:lnTo>
                  <a:cubicBezTo>
                    <a:pt x="33327" y="6940"/>
                    <a:pt x="57533" y="0"/>
                    <a:pt x="84493" y="0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19CE6B3-E287-5368-DD28-7B113C35DEE1}"/>
                </a:ext>
              </a:extLst>
            </p:cNvPr>
            <p:cNvSpPr/>
            <p:nvPr/>
          </p:nvSpPr>
          <p:spPr>
            <a:xfrm>
              <a:off x="8907911" y="2184722"/>
              <a:ext cx="84827" cy="137637"/>
            </a:xfrm>
            <a:custGeom>
              <a:avLst/>
              <a:gdLst/>
              <a:ahLst/>
              <a:cxnLst/>
              <a:rect l="l" t="t" r="r" b="b"/>
              <a:pathLst>
                <a:path w="157283" h="255198">
                  <a:moveTo>
                    <a:pt x="69865" y="0"/>
                  </a:moveTo>
                  <a:cubicBezTo>
                    <a:pt x="95104" y="0"/>
                    <a:pt x="114750" y="5678"/>
                    <a:pt x="128804" y="17036"/>
                  </a:cubicBezTo>
                  <a:cubicBezTo>
                    <a:pt x="142857" y="28393"/>
                    <a:pt x="149884" y="43135"/>
                    <a:pt x="149884" y="61261"/>
                  </a:cubicBezTo>
                  <a:cubicBezTo>
                    <a:pt x="149884" y="93498"/>
                    <a:pt x="133536" y="113689"/>
                    <a:pt x="100840" y="121834"/>
                  </a:cubicBezTo>
                  <a:lnTo>
                    <a:pt x="100840" y="122695"/>
                  </a:lnTo>
                  <a:cubicBezTo>
                    <a:pt x="118278" y="124874"/>
                    <a:pt x="132045" y="131213"/>
                    <a:pt x="142140" y="141710"/>
                  </a:cubicBezTo>
                  <a:cubicBezTo>
                    <a:pt x="152236" y="152207"/>
                    <a:pt x="157283" y="165084"/>
                    <a:pt x="157283" y="180342"/>
                  </a:cubicBezTo>
                  <a:cubicBezTo>
                    <a:pt x="157283" y="203401"/>
                    <a:pt x="148851" y="221642"/>
                    <a:pt x="131987" y="235064"/>
                  </a:cubicBezTo>
                  <a:cubicBezTo>
                    <a:pt x="115123" y="248487"/>
                    <a:pt x="91835" y="255198"/>
                    <a:pt x="62122" y="255198"/>
                  </a:cubicBezTo>
                  <a:cubicBezTo>
                    <a:pt x="36653" y="255198"/>
                    <a:pt x="15946" y="251068"/>
                    <a:pt x="0" y="242808"/>
                  </a:cubicBezTo>
                  <a:lnTo>
                    <a:pt x="0" y="195485"/>
                  </a:lnTo>
                  <a:cubicBezTo>
                    <a:pt x="16520" y="207531"/>
                    <a:pt x="35793" y="213554"/>
                    <a:pt x="57820" y="213554"/>
                  </a:cubicBezTo>
                  <a:cubicBezTo>
                    <a:pt x="71701" y="213554"/>
                    <a:pt x="82513" y="210571"/>
                    <a:pt x="90257" y="204606"/>
                  </a:cubicBezTo>
                  <a:cubicBezTo>
                    <a:pt x="98001" y="198640"/>
                    <a:pt x="101873" y="190323"/>
                    <a:pt x="101873" y="179654"/>
                  </a:cubicBezTo>
                  <a:cubicBezTo>
                    <a:pt x="101873" y="168641"/>
                    <a:pt x="97083" y="160151"/>
                    <a:pt x="87504" y="154186"/>
                  </a:cubicBezTo>
                  <a:cubicBezTo>
                    <a:pt x="77925" y="148220"/>
                    <a:pt x="64760" y="145237"/>
                    <a:pt x="48011" y="145237"/>
                  </a:cubicBezTo>
                  <a:lnTo>
                    <a:pt x="25124" y="145237"/>
                  </a:lnTo>
                  <a:lnTo>
                    <a:pt x="25124" y="103593"/>
                  </a:lnTo>
                  <a:lnTo>
                    <a:pt x="46290" y="103593"/>
                  </a:lnTo>
                  <a:cubicBezTo>
                    <a:pt x="78412" y="103593"/>
                    <a:pt x="94473" y="92924"/>
                    <a:pt x="94473" y="71586"/>
                  </a:cubicBezTo>
                  <a:cubicBezTo>
                    <a:pt x="94473" y="51510"/>
                    <a:pt x="82141" y="41472"/>
                    <a:pt x="57475" y="41472"/>
                  </a:cubicBezTo>
                  <a:cubicBezTo>
                    <a:pt x="40956" y="41472"/>
                    <a:pt x="24895" y="46806"/>
                    <a:pt x="9292" y="57475"/>
                  </a:cubicBezTo>
                  <a:lnTo>
                    <a:pt x="9292" y="13078"/>
                  </a:lnTo>
                  <a:cubicBezTo>
                    <a:pt x="26615" y="4359"/>
                    <a:pt x="46806" y="0"/>
                    <a:pt x="69865" y="0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FD7269A-E608-0BC4-2548-377133B2CC6F}"/>
                </a:ext>
              </a:extLst>
            </p:cNvPr>
            <p:cNvSpPr/>
            <p:nvPr/>
          </p:nvSpPr>
          <p:spPr>
            <a:xfrm>
              <a:off x="7480554" y="3565384"/>
              <a:ext cx="85216" cy="125125"/>
            </a:xfrm>
            <a:custGeom>
              <a:avLst/>
              <a:gdLst/>
              <a:ahLst/>
              <a:cxnLst/>
              <a:rect l="l" t="t" r="r" b="b"/>
              <a:pathLst>
                <a:path w="173803" h="255198">
                  <a:moveTo>
                    <a:pt x="111853" y="0"/>
                  </a:moveTo>
                  <a:cubicBezTo>
                    <a:pt x="130897" y="0"/>
                    <a:pt x="145696" y="2237"/>
                    <a:pt x="156250" y="6711"/>
                  </a:cubicBezTo>
                  <a:lnTo>
                    <a:pt x="156250" y="52141"/>
                  </a:lnTo>
                  <a:cubicBezTo>
                    <a:pt x="143746" y="45028"/>
                    <a:pt x="130094" y="41472"/>
                    <a:pt x="115295" y="41472"/>
                  </a:cubicBezTo>
                  <a:cubicBezTo>
                    <a:pt x="106117" y="41472"/>
                    <a:pt x="97800" y="43250"/>
                    <a:pt x="90343" y="46806"/>
                  </a:cubicBezTo>
                  <a:cubicBezTo>
                    <a:pt x="82886" y="50363"/>
                    <a:pt x="76490" y="55410"/>
                    <a:pt x="71156" y="61949"/>
                  </a:cubicBezTo>
                  <a:cubicBezTo>
                    <a:pt x="65821" y="68489"/>
                    <a:pt x="61634" y="76376"/>
                    <a:pt x="58594" y="85611"/>
                  </a:cubicBezTo>
                  <a:cubicBezTo>
                    <a:pt x="55553" y="94846"/>
                    <a:pt x="53919" y="105142"/>
                    <a:pt x="53689" y="116500"/>
                  </a:cubicBezTo>
                  <a:lnTo>
                    <a:pt x="54722" y="116500"/>
                  </a:lnTo>
                  <a:cubicBezTo>
                    <a:pt x="66423" y="100324"/>
                    <a:pt x="83689" y="92236"/>
                    <a:pt x="106519" y="92236"/>
                  </a:cubicBezTo>
                  <a:cubicBezTo>
                    <a:pt x="116729" y="92236"/>
                    <a:pt x="125964" y="94072"/>
                    <a:pt x="134224" y="97743"/>
                  </a:cubicBezTo>
                  <a:cubicBezTo>
                    <a:pt x="142484" y="101414"/>
                    <a:pt x="149539" y="106605"/>
                    <a:pt x="155390" y="113316"/>
                  </a:cubicBezTo>
                  <a:cubicBezTo>
                    <a:pt x="161241" y="120027"/>
                    <a:pt x="165772" y="128086"/>
                    <a:pt x="168984" y="137494"/>
                  </a:cubicBezTo>
                  <a:cubicBezTo>
                    <a:pt x="172197" y="146901"/>
                    <a:pt x="173803" y="157341"/>
                    <a:pt x="173803" y="168813"/>
                  </a:cubicBezTo>
                  <a:cubicBezTo>
                    <a:pt x="173803" y="180973"/>
                    <a:pt x="171680" y="192331"/>
                    <a:pt x="167436" y="202885"/>
                  </a:cubicBezTo>
                  <a:cubicBezTo>
                    <a:pt x="163191" y="213439"/>
                    <a:pt x="157283" y="222588"/>
                    <a:pt x="149711" y="230332"/>
                  </a:cubicBezTo>
                  <a:cubicBezTo>
                    <a:pt x="142140" y="238076"/>
                    <a:pt x="133134" y="244156"/>
                    <a:pt x="122694" y="248573"/>
                  </a:cubicBezTo>
                  <a:cubicBezTo>
                    <a:pt x="112255" y="252990"/>
                    <a:pt x="100840" y="255198"/>
                    <a:pt x="88450" y="255198"/>
                  </a:cubicBezTo>
                  <a:cubicBezTo>
                    <a:pt x="74569" y="255198"/>
                    <a:pt x="62150" y="252617"/>
                    <a:pt x="51194" y="247454"/>
                  </a:cubicBezTo>
                  <a:cubicBezTo>
                    <a:pt x="40238" y="242292"/>
                    <a:pt x="30974" y="234806"/>
                    <a:pt x="23403" y="224998"/>
                  </a:cubicBezTo>
                  <a:cubicBezTo>
                    <a:pt x="15831" y="215189"/>
                    <a:pt x="10038" y="203172"/>
                    <a:pt x="6022" y="188946"/>
                  </a:cubicBezTo>
                  <a:cubicBezTo>
                    <a:pt x="2007" y="174721"/>
                    <a:pt x="0" y="158602"/>
                    <a:pt x="0" y="140591"/>
                  </a:cubicBezTo>
                  <a:cubicBezTo>
                    <a:pt x="0" y="119368"/>
                    <a:pt x="2609" y="100123"/>
                    <a:pt x="7829" y="82857"/>
                  </a:cubicBezTo>
                  <a:cubicBezTo>
                    <a:pt x="13049" y="65592"/>
                    <a:pt x="20506" y="50821"/>
                    <a:pt x="30200" y="38546"/>
                  </a:cubicBezTo>
                  <a:cubicBezTo>
                    <a:pt x="39894" y="26271"/>
                    <a:pt x="51624" y="16778"/>
                    <a:pt x="65391" y="10067"/>
                  </a:cubicBezTo>
                  <a:cubicBezTo>
                    <a:pt x="79157" y="3355"/>
                    <a:pt x="94645" y="0"/>
                    <a:pt x="111853" y="0"/>
                  </a:cubicBezTo>
                  <a:close/>
                  <a:moveTo>
                    <a:pt x="88106" y="132503"/>
                  </a:moveTo>
                  <a:cubicBezTo>
                    <a:pt x="83173" y="132503"/>
                    <a:pt x="78699" y="133421"/>
                    <a:pt x="74683" y="135257"/>
                  </a:cubicBezTo>
                  <a:cubicBezTo>
                    <a:pt x="70668" y="137092"/>
                    <a:pt x="67226" y="139673"/>
                    <a:pt x="64358" y="143000"/>
                  </a:cubicBezTo>
                  <a:cubicBezTo>
                    <a:pt x="61490" y="146327"/>
                    <a:pt x="59282" y="150256"/>
                    <a:pt x="57733" y="154788"/>
                  </a:cubicBezTo>
                  <a:cubicBezTo>
                    <a:pt x="56184" y="159319"/>
                    <a:pt x="55410" y="164339"/>
                    <a:pt x="55410" y="169845"/>
                  </a:cubicBezTo>
                  <a:cubicBezTo>
                    <a:pt x="55410" y="175925"/>
                    <a:pt x="56213" y="181604"/>
                    <a:pt x="57819" y="186881"/>
                  </a:cubicBezTo>
                  <a:cubicBezTo>
                    <a:pt x="59425" y="192159"/>
                    <a:pt x="61691" y="196776"/>
                    <a:pt x="64616" y="200734"/>
                  </a:cubicBezTo>
                  <a:cubicBezTo>
                    <a:pt x="67542" y="204692"/>
                    <a:pt x="71012" y="207818"/>
                    <a:pt x="75027" y="210112"/>
                  </a:cubicBezTo>
                  <a:cubicBezTo>
                    <a:pt x="79043" y="212407"/>
                    <a:pt x="83517" y="213554"/>
                    <a:pt x="88450" y="213554"/>
                  </a:cubicBezTo>
                  <a:cubicBezTo>
                    <a:pt x="93383" y="213554"/>
                    <a:pt x="97828" y="212550"/>
                    <a:pt x="101786" y="210543"/>
                  </a:cubicBezTo>
                  <a:cubicBezTo>
                    <a:pt x="105744" y="208535"/>
                    <a:pt x="109129" y="205724"/>
                    <a:pt x="111939" y="202111"/>
                  </a:cubicBezTo>
                  <a:cubicBezTo>
                    <a:pt x="114750" y="198497"/>
                    <a:pt x="116901" y="194137"/>
                    <a:pt x="118392" y="189032"/>
                  </a:cubicBezTo>
                  <a:cubicBezTo>
                    <a:pt x="119884" y="183927"/>
                    <a:pt x="120629" y="178335"/>
                    <a:pt x="120629" y="172254"/>
                  </a:cubicBezTo>
                  <a:cubicBezTo>
                    <a:pt x="120629" y="145754"/>
                    <a:pt x="109788" y="132503"/>
                    <a:pt x="88106" y="132503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08AF27-AF84-DE34-A39A-2F94F59DDE75}"/>
                </a:ext>
              </a:extLst>
            </p:cNvPr>
            <p:cNvSpPr/>
            <p:nvPr/>
          </p:nvSpPr>
          <p:spPr>
            <a:xfrm>
              <a:off x="3142663" y="4868974"/>
              <a:ext cx="85892" cy="124956"/>
            </a:xfrm>
            <a:custGeom>
              <a:avLst/>
              <a:gdLst/>
              <a:ahLst/>
              <a:cxnLst/>
              <a:rect l="l" t="t" r="r" b="b"/>
              <a:pathLst>
                <a:path w="175180" h="254854">
                  <a:moveTo>
                    <a:pt x="88106" y="0"/>
                  </a:moveTo>
                  <a:cubicBezTo>
                    <a:pt x="99807" y="0"/>
                    <a:pt x="110534" y="1635"/>
                    <a:pt x="120285" y="4904"/>
                  </a:cubicBezTo>
                  <a:cubicBezTo>
                    <a:pt x="130037" y="8174"/>
                    <a:pt x="138440" y="12705"/>
                    <a:pt x="145495" y="18499"/>
                  </a:cubicBezTo>
                  <a:cubicBezTo>
                    <a:pt x="152551" y="24292"/>
                    <a:pt x="158029" y="31147"/>
                    <a:pt x="161929" y="39062"/>
                  </a:cubicBezTo>
                  <a:cubicBezTo>
                    <a:pt x="165830" y="46978"/>
                    <a:pt x="167780" y="55582"/>
                    <a:pt x="167780" y="64875"/>
                  </a:cubicBezTo>
                  <a:cubicBezTo>
                    <a:pt x="167780" y="76576"/>
                    <a:pt x="164109" y="87217"/>
                    <a:pt x="156767" y="96796"/>
                  </a:cubicBezTo>
                  <a:cubicBezTo>
                    <a:pt x="149425" y="106375"/>
                    <a:pt x="139272" y="114263"/>
                    <a:pt x="126308" y="120457"/>
                  </a:cubicBezTo>
                  <a:cubicBezTo>
                    <a:pt x="134339" y="123211"/>
                    <a:pt x="141394" y="126739"/>
                    <a:pt x="147474" y="131041"/>
                  </a:cubicBezTo>
                  <a:cubicBezTo>
                    <a:pt x="153555" y="135343"/>
                    <a:pt x="158660" y="140247"/>
                    <a:pt x="162790" y="145754"/>
                  </a:cubicBezTo>
                  <a:cubicBezTo>
                    <a:pt x="166920" y="151260"/>
                    <a:pt x="170017" y="157254"/>
                    <a:pt x="172082" y="163736"/>
                  </a:cubicBezTo>
                  <a:cubicBezTo>
                    <a:pt x="174147" y="170218"/>
                    <a:pt x="175180" y="176958"/>
                    <a:pt x="175180" y="183956"/>
                  </a:cubicBezTo>
                  <a:cubicBezTo>
                    <a:pt x="175180" y="194510"/>
                    <a:pt x="173057" y="204118"/>
                    <a:pt x="168813" y="212780"/>
                  </a:cubicBezTo>
                  <a:cubicBezTo>
                    <a:pt x="164568" y="221441"/>
                    <a:pt x="158574" y="228898"/>
                    <a:pt x="150830" y="235150"/>
                  </a:cubicBezTo>
                  <a:cubicBezTo>
                    <a:pt x="143086" y="241403"/>
                    <a:pt x="133851" y="246250"/>
                    <a:pt x="123125" y="249691"/>
                  </a:cubicBezTo>
                  <a:cubicBezTo>
                    <a:pt x="112398" y="253133"/>
                    <a:pt x="100553" y="254854"/>
                    <a:pt x="87590" y="254854"/>
                  </a:cubicBezTo>
                  <a:cubicBezTo>
                    <a:pt x="74855" y="254854"/>
                    <a:pt x="63125" y="253162"/>
                    <a:pt x="52399" y="249778"/>
                  </a:cubicBezTo>
                  <a:cubicBezTo>
                    <a:pt x="41672" y="246393"/>
                    <a:pt x="32437" y="241604"/>
                    <a:pt x="24693" y="235409"/>
                  </a:cubicBezTo>
                  <a:cubicBezTo>
                    <a:pt x="16950" y="229214"/>
                    <a:pt x="10898" y="221785"/>
                    <a:pt x="6539" y="213124"/>
                  </a:cubicBezTo>
                  <a:cubicBezTo>
                    <a:pt x="2179" y="204462"/>
                    <a:pt x="0" y="194912"/>
                    <a:pt x="0" y="184472"/>
                  </a:cubicBezTo>
                  <a:cubicBezTo>
                    <a:pt x="0" y="177589"/>
                    <a:pt x="1003" y="170964"/>
                    <a:pt x="3011" y="164597"/>
                  </a:cubicBezTo>
                  <a:cubicBezTo>
                    <a:pt x="5019" y="158230"/>
                    <a:pt x="8030" y="152321"/>
                    <a:pt x="12045" y="146872"/>
                  </a:cubicBezTo>
                  <a:cubicBezTo>
                    <a:pt x="16061" y="141423"/>
                    <a:pt x="21080" y="136547"/>
                    <a:pt x="27103" y="132245"/>
                  </a:cubicBezTo>
                  <a:cubicBezTo>
                    <a:pt x="33125" y="127943"/>
                    <a:pt x="40210" y="124415"/>
                    <a:pt x="48355" y="121662"/>
                  </a:cubicBezTo>
                  <a:cubicBezTo>
                    <a:pt x="35850" y="115467"/>
                    <a:pt x="26156" y="107523"/>
                    <a:pt x="19273" y="97829"/>
                  </a:cubicBezTo>
                  <a:cubicBezTo>
                    <a:pt x="12390" y="88135"/>
                    <a:pt x="8948" y="77379"/>
                    <a:pt x="8948" y="65563"/>
                  </a:cubicBezTo>
                  <a:cubicBezTo>
                    <a:pt x="8948" y="56156"/>
                    <a:pt x="10927" y="47437"/>
                    <a:pt x="14885" y="39407"/>
                  </a:cubicBezTo>
                  <a:cubicBezTo>
                    <a:pt x="18843" y="31376"/>
                    <a:pt x="24321" y="24435"/>
                    <a:pt x="31319" y="18585"/>
                  </a:cubicBezTo>
                  <a:cubicBezTo>
                    <a:pt x="38317" y="12734"/>
                    <a:pt x="46663" y="8174"/>
                    <a:pt x="56357" y="4904"/>
                  </a:cubicBezTo>
                  <a:cubicBezTo>
                    <a:pt x="66051" y="1635"/>
                    <a:pt x="76634" y="0"/>
                    <a:pt x="88106" y="0"/>
                  </a:cubicBezTo>
                  <a:close/>
                  <a:moveTo>
                    <a:pt x="88450" y="39062"/>
                  </a:moveTo>
                  <a:cubicBezTo>
                    <a:pt x="84091" y="39062"/>
                    <a:pt x="80104" y="39894"/>
                    <a:pt x="76490" y="41558"/>
                  </a:cubicBezTo>
                  <a:cubicBezTo>
                    <a:pt x="72877" y="43221"/>
                    <a:pt x="69779" y="45458"/>
                    <a:pt x="67198" y="48269"/>
                  </a:cubicBezTo>
                  <a:cubicBezTo>
                    <a:pt x="64617" y="51080"/>
                    <a:pt x="62609" y="54406"/>
                    <a:pt x="61175" y="58250"/>
                  </a:cubicBezTo>
                  <a:cubicBezTo>
                    <a:pt x="59741" y="62093"/>
                    <a:pt x="59024" y="66194"/>
                    <a:pt x="59024" y="70554"/>
                  </a:cubicBezTo>
                  <a:cubicBezTo>
                    <a:pt x="59024" y="74913"/>
                    <a:pt x="59798" y="79014"/>
                    <a:pt x="61347" y="82857"/>
                  </a:cubicBezTo>
                  <a:cubicBezTo>
                    <a:pt x="62896" y="86701"/>
                    <a:pt x="64989" y="90028"/>
                    <a:pt x="67628" y="92838"/>
                  </a:cubicBezTo>
                  <a:cubicBezTo>
                    <a:pt x="70267" y="95649"/>
                    <a:pt x="73393" y="97857"/>
                    <a:pt x="77007" y="99463"/>
                  </a:cubicBezTo>
                  <a:cubicBezTo>
                    <a:pt x="80620" y="101070"/>
                    <a:pt x="84435" y="101873"/>
                    <a:pt x="88450" y="101873"/>
                  </a:cubicBezTo>
                  <a:cubicBezTo>
                    <a:pt x="92580" y="101873"/>
                    <a:pt x="96423" y="101070"/>
                    <a:pt x="99980" y="99463"/>
                  </a:cubicBezTo>
                  <a:cubicBezTo>
                    <a:pt x="103536" y="97857"/>
                    <a:pt x="106662" y="95620"/>
                    <a:pt x="109358" y="92752"/>
                  </a:cubicBezTo>
                  <a:cubicBezTo>
                    <a:pt x="112054" y="89884"/>
                    <a:pt x="114176" y="86557"/>
                    <a:pt x="115725" y="82771"/>
                  </a:cubicBezTo>
                  <a:cubicBezTo>
                    <a:pt x="117274" y="78986"/>
                    <a:pt x="118048" y="74913"/>
                    <a:pt x="118048" y="70554"/>
                  </a:cubicBezTo>
                  <a:cubicBezTo>
                    <a:pt x="118048" y="66079"/>
                    <a:pt x="117303" y="61921"/>
                    <a:pt x="115811" y="58078"/>
                  </a:cubicBezTo>
                  <a:cubicBezTo>
                    <a:pt x="114320" y="54234"/>
                    <a:pt x="112226" y="50907"/>
                    <a:pt x="109530" y="48097"/>
                  </a:cubicBezTo>
                  <a:cubicBezTo>
                    <a:pt x="106834" y="45286"/>
                    <a:pt x="103679" y="43078"/>
                    <a:pt x="100066" y="41472"/>
                  </a:cubicBezTo>
                  <a:cubicBezTo>
                    <a:pt x="96452" y="39865"/>
                    <a:pt x="92580" y="39062"/>
                    <a:pt x="88450" y="39062"/>
                  </a:cubicBezTo>
                  <a:close/>
                  <a:moveTo>
                    <a:pt x="87762" y="143344"/>
                  </a:moveTo>
                  <a:cubicBezTo>
                    <a:pt x="82599" y="143344"/>
                    <a:pt x="77781" y="144234"/>
                    <a:pt x="73307" y="146012"/>
                  </a:cubicBezTo>
                  <a:cubicBezTo>
                    <a:pt x="68833" y="147790"/>
                    <a:pt x="64989" y="150314"/>
                    <a:pt x="61777" y="153583"/>
                  </a:cubicBezTo>
                  <a:cubicBezTo>
                    <a:pt x="58565" y="156853"/>
                    <a:pt x="56041" y="160725"/>
                    <a:pt x="54206" y="165199"/>
                  </a:cubicBezTo>
                  <a:cubicBezTo>
                    <a:pt x="52370" y="169673"/>
                    <a:pt x="51452" y="174549"/>
                    <a:pt x="51452" y="179826"/>
                  </a:cubicBezTo>
                  <a:cubicBezTo>
                    <a:pt x="51452" y="185447"/>
                    <a:pt x="52313" y="190495"/>
                    <a:pt x="54034" y="194969"/>
                  </a:cubicBezTo>
                  <a:cubicBezTo>
                    <a:pt x="55754" y="199443"/>
                    <a:pt x="58221" y="203229"/>
                    <a:pt x="61433" y="206327"/>
                  </a:cubicBezTo>
                  <a:cubicBezTo>
                    <a:pt x="64645" y="209424"/>
                    <a:pt x="68460" y="211805"/>
                    <a:pt x="72877" y="213468"/>
                  </a:cubicBezTo>
                  <a:cubicBezTo>
                    <a:pt x="77293" y="215132"/>
                    <a:pt x="82255" y="215963"/>
                    <a:pt x="87762" y="215963"/>
                  </a:cubicBezTo>
                  <a:cubicBezTo>
                    <a:pt x="93039" y="215963"/>
                    <a:pt x="97886" y="215103"/>
                    <a:pt x="102303" y="213382"/>
                  </a:cubicBezTo>
                  <a:cubicBezTo>
                    <a:pt x="106719" y="211661"/>
                    <a:pt x="110534" y="209252"/>
                    <a:pt x="113746" y="206155"/>
                  </a:cubicBezTo>
                  <a:cubicBezTo>
                    <a:pt x="116958" y="203057"/>
                    <a:pt x="119482" y="199271"/>
                    <a:pt x="121318" y="194797"/>
                  </a:cubicBezTo>
                  <a:cubicBezTo>
                    <a:pt x="123153" y="190323"/>
                    <a:pt x="124071" y="185333"/>
                    <a:pt x="124071" y="179826"/>
                  </a:cubicBezTo>
                  <a:cubicBezTo>
                    <a:pt x="124071" y="174893"/>
                    <a:pt x="123211" y="170189"/>
                    <a:pt x="121490" y="165715"/>
                  </a:cubicBezTo>
                  <a:cubicBezTo>
                    <a:pt x="119769" y="161241"/>
                    <a:pt x="117303" y="157369"/>
                    <a:pt x="114090" y="154100"/>
                  </a:cubicBezTo>
                  <a:cubicBezTo>
                    <a:pt x="110878" y="150830"/>
                    <a:pt x="107064" y="148220"/>
                    <a:pt x="102647" y="146270"/>
                  </a:cubicBezTo>
                  <a:cubicBezTo>
                    <a:pt x="98230" y="144320"/>
                    <a:pt x="93268" y="143344"/>
                    <a:pt x="87762" y="143344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B821B8D-91C4-CFD6-0108-A4D1DAECDF46}"/>
                </a:ext>
              </a:extLst>
            </p:cNvPr>
            <p:cNvSpPr/>
            <p:nvPr/>
          </p:nvSpPr>
          <p:spPr>
            <a:xfrm>
              <a:off x="6053433" y="4869071"/>
              <a:ext cx="85132" cy="125125"/>
            </a:xfrm>
            <a:custGeom>
              <a:avLst/>
              <a:gdLst/>
              <a:ahLst/>
              <a:cxnLst/>
              <a:rect l="l" t="t" r="r" b="b"/>
              <a:pathLst>
                <a:path w="173632" h="255198">
                  <a:moveTo>
                    <a:pt x="87074" y="0"/>
                  </a:moveTo>
                  <a:cubicBezTo>
                    <a:pt x="100497" y="0"/>
                    <a:pt x="112542" y="2610"/>
                    <a:pt x="123212" y="7829"/>
                  </a:cubicBezTo>
                  <a:cubicBezTo>
                    <a:pt x="133881" y="13049"/>
                    <a:pt x="142972" y="20592"/>
                    <a:pt x="150487" y="30458"/>
                  </a:cubicBezTo>
                  <a:cubicBezTo>
                    <a:pt x="158001" y="40324"/>
                    <a:pt x="163737" y="52428"/>
                    <a:pt x="167695" y="66768"/>
                  </a:cubicBezTo>
                  <a:cubicBezTo>
                    <a:pt x="171653" y="81108"/>
                    <a:pt x="173632" y="97398"/>
                    <a:pt x="173632" y="115639"/>
                  </a:cubicBezTo>
                  <a:cubicBezTo>
                    <a:pt x="173632" y="137551"/>
                    <a:pt x="171223" y="157140"/>
                    <a:pt x="166404" y="174405"/>
                  </a:cubicBezTo>
                  <a:cubicBezTo>
                    <a:pt x="161586" y="191671"/>
                    <a:pt x="154559" y="206269"/>
                    <a:pt x="145324" y="218200"/>
                  </a:cubicBezTo>
                  <a:cubicBezTo>
                    <a:pt x="136089" y="230131"/>
                    <a:pt x="124818" y="239280"/>
                    <a:pt x="111510" y="245648"/>
                  </a:cubicBezTo>
                  <a:cubicBezTo>
                    <a:pt x="98202" y="252015"/>
                    <a:pt x="83116" y="255198"/>
                    <a:pt x="66252" y="255198"/>
                  </a:cubicBezTo>
                  <a:cubicBezTo>
                    <a:pt x="46061" y="255198"/>
                    <a:pt x="28681" y="251986"/>
                    <a:pt x="14111" y="245561"/>
                  </a:cubicBezTo>
                  <a:lnTo>
                    <a:pt x="14111" y="200820"/>
                  </a:lnTo>
                  <a:cubicBezTo>
                    <a:pt x="27075" y="209309"/>
                    <a:pt x="42677" y="213554"/>
                    <a:pt x="60918" y="213554"/>
                  </a:cubicBezTo>
                  <a:cubicBezTo>
                    <a:pt x="79617" y="213554"/>
                    <a:pt x="94244" y="207187"/>
                    <a:pt x="104799" y="194453"/>
                  </a:cubicBezTo>
                  <a:cubicBezTo>
                    <a:pt x="115353" y="181719"/>
                    <a:pt x="120688" y="163306"/>
                    <a:pt x="120802" y="139214"/>
                  </a:cubicBezTo>
                  <a:lnTo>
                    <a:pt x="119770" y="138870"/>
                  </a:lnTo>
                  <a:cubicBezTo>
                    <a:pt x="108871" y="155046"/>
                    <a:pt x="92294" y="163134"/>
                    <a:pt x="70038" y="163134"/>
                  </a:cubicBezTo>
                  <a:cubicBezTo>
                    <a:pt x="59943" y="163134"/>
                    <a:pt x="50621" y="161241"/>
                    <a:pt x="42075" y="157455"/>
                  </a:cubicBezTo>
                  <a:cubicBezTo>
                    <a:pt x="33528" y="153669"/>
                    <a:pt x="26128" y="148421"/>
                    <a:pt x="19876" y="141710"/>
                  </a:cubicBezTo>
                  <a:cubicBezTo>
                    <a:pt x="13624" y="134998"/>
                    <a:pt x="8748" y="126997"/>
                    <a:pt x="5249" y="117704"/>
                  </a:cubicBezTo>
                  <a:cubicBezTo>
                    <a:pt x="1750" y="108412"/>
                    <a:pt x="0" y="98201"/>
                    <a:pt x="0" y="87073"/>
                  </a:cubicBezTo>
                  <a:cubicBezTo>
                    <a:pt x="0" y="74110"/>
                    <a:pt x="2123" y="62294"/>
                    <a:pt x="6367" y="51624"/>
                  </a:cubicBezTo>
                  <a:cubicBezTo>
                    <a:pt x="10612" y="40955"/>
                    <a:pt x="16549" y="31778"/>
                    <a:pt x="24178" y="24091"/>
                  </a:cubicBezTo>
                  <a:cubicBezTo>
                    <a:pt x="31807" y="16405"/>
                    <a:pt x="40956" y="10468"/>
                    <a:pt x="51625" y="6281"/>
                  </a:cubicBezTo>
                  <a:cubicBezTo>
                    <a:pt x="62294" y="2093"/>
                    <a:pt x="74111" y="0"/>
                    <a:pt x="87074" y="0"/>
                  </a:cubicBezTo>
                  <a:close/>
                  <a:moveTo>
                    <a:pt x="85525" y="41472"/>
                  </a:moveTo>
                  <a:cubicBezTo>
                    <a:pt x="80822" y="41472"/>
                    <a:pt x="76491" y="42504"/>
                    <a:pt x="72533" y="44569"/>
                  </a:cubicBezTo>
                  <a:cubicBezTo>
                    <a:pt x="68575" y="46634"/>
                    <a:pt x="65162" y="49473"/>
                    <a:pt x="62294" y="53087"/>
                  </a:cubicBezTo>
                  <a:cubicBezTo>
                    <a:pt x="59426" y="56701"/>
                    <a:pt x="57189" y="61032"/>
                    <a:pt x="55583" y="66079"/>
                  </a:cubicBezTo>
                  <a:cubicBezTo>
                    <a:pt x="53977" y="71127"/>
                    <a:pt x="53174" y="76576"/>
                    <a:pt x="53174" y="82427"/>
                  </a:cubicBezTo>
                  <a:cubicBezTo>
                    <a:pt x="53174" y="88852"/>
                    <a:pt x="53977" y="94559"/>
                    <a:pt x="55583" y="99549"/>
                  </a:cubicBezTo>
                  <a:cubicBezTo>
                    <a:pt x="57189" y="104540"/>
                    <a:pt x="59455" y="108756"/>
                    <a:pt x="62380" y="112198"/>
                  </a:cubicBezTo>
                  <a:cubicBezTo>
                    <a:pt x="65306" y="115639"/>
                    <a:pt x="68833" y="118249"/>
                    <a:pt x="72963" y="120027"/>
                  </a:cubicBezTo>
                  <a:cubicBezTo>
                    <a:pt x="77093" y="121805"/>
                    <a:pt x="81682" y="122695"/>
                    <a:pt x="86730" y="122695"/>
                  </a:cubicBezTo>
                  <a:cubicBezTo>
                    <a:pt x="91548" y="122695"/>
                    <a:pt x="95908" y="121748"/>
                    <a:pt x="99808" y="119855"/>
                  </a:cubicBezTo>
                  <a:cubicBezTo>
                    <a:pt x="103709" y="117962"/>
                    <a:pt x="107064" y="115410"/>
                    <a:pt x="109875" y="112198"/>
                  </a:cubicBezTo>
                  <a:cubicBezTo>
                    <a:pt x="112686" y="108985"/>
                    <a:pt x="114866" y="105199"/>
                    <a:pt x="116414" y="100840"/>
                  </a:cubicBezTo>
                  <a:cubicBezTo>
                    <a:pt x="117963" y="96481"/>
                    <a:pt x="118737" y="91777"/>
                    <a:pt x="118737" y="86729"/>
                  </a:cubicBezTo>
                  <a:cubicBezTo>
                    <a:pt x="118737" y="80420"/>
                    <a:pt x="117934" y="74483"/>
                    <a:pt x="116328" y="68919"/>
                  </a:cubicBezTo>
                  <a:cubicBezTo>
                    <a:pt x="114722" y="63355"/>
                    <a:pt x="112485" y="58565"/>
                    <a:pt x="109617" y="54550"/>
                  </a:cubicBezTo>
                  <a:cubicBezTo>
                    <a:pt x="106749" y="50535"/>
                    <a:pt x="103250" y="47351"/>
                    <a:pt x="99120" y="44999"/>
                  </a:cubicBezTo>
                  <a:cubicBezTo>
                    <a:pt x="94990" y="42648"/>
                    <a:pt x="90458" y="41472"/>
                    <a:pt x="85525" y="41472"/>
                  </a:cubicBez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480968-9DFB-CDE7-B40D-F8D9B430295C}"/>
                </a:ext>
              </a:extLst>
            </p:cNvPr>
            <p:cNvSpPr/>
            <p:nvPr/>
          </p:nvSpPr>
          <p:spPr>
            <a:xfrm>
              <a:off x="1768741" y="3563020"/>
              <a:ext cx="91545" cy="120989"/>
            </a:xfrm>
            <a:custGeom>
              <a:avLst/>
              <a:gdLst/>
              <a:ahLst/>
              <a:cxnLst/>
              <a:rect l="l" t="t" r="r" b="b"/>
              <a:pathLst>
                <a:path w="186710" h="246766">
                  <a:moveTo>
                    <a:pt x="106692" y="0"/>
                  </a:moveTo>
                  <a:lnTo>
                    <a:pt x="157112" y="0"/>
                  </a:lnTo>
                  <a:lnTo>
                    <a:pt x="157112" y="155562"/>
                  </a:lnTo>
                  <a:lnTo>
                    <a:pt x="186710" y="155562"/>
                  </a:lnTo>
                  <a:lnTo>
                    <a:pt x="186710" y="196174"/>
                  </a:lnTo>
                  <a:lnTo>
                    <a:pt x="157112" y="196174"/>
                  </a:lnTo>
                  <a:lnTo>
                    <a:pt x="157112" y="246766"/>
                  </a:lnTo>
                  <a:lnTo>
                    <a:pt x="107552" y="246766"/>
                  </a:lnTo>
                  <a:lnTo>
                    <a:pt x="107552" y="196174"/>
                  </a:lnTo>
                  <a:lnTo>
                    <a:pt x="0" y="196174"/>
                  </a:lnTo>
                  <a:lnTo>
                    <a:pt x="0" y="153669"/>
                  </a:lnTo>
                  <a:cubicBezTo>
                    <a:pt x="9522" y="143000"/>
                    <a:pt x="19388" y="131327"/>
                    <a:pt x="29599" y="118651"/>
                  </a:cubicBezTo>
                  <a:cubicBezTo>
                    <a:pt x="39809" y="105974"/>
                    <a:pt x="49675" y="92924"/>
                    <a:pt x="59197" y="79502"/>
                  </a:cubicBezTo>
                  <a:cubicBezTo>
                    <a:pt x="68719" y="66079"/>
                    <a:pt x="77581" y="52571"/>
                    <a:pt x="85784" y="38976"/>
                  </a:cubicBezTo>
                  <a:cubicBezTo>
                    <a:pt x="93986" y="25382"/>
                    <a:pt x="100956" y="12390"/>
                    <a:pt x="106692" y="0"/>
                  </a:cubicBezTo>
                  <a:close/>
                  <a:moveTo>
                    <a:pt x="107552" y="69349"/>
                  </a:moveTo>
                  <a:cubicBezTo>
                    <a:pt x="103537" y="76806"/>
                    <a:pt x="99177" y="84349"/>
                    <a:pt x="94474" y="91978"/>
                  </a:cubicBezTo>
                  <a:cubicBezTo>
                    <a:pt x="89770" y="99607"/>
                    <a:pt x="84837" y="107121"/>
                    <a:pt x="79675" y="114521"/>
                  </a:cubicBezTo>
                  <a:cubicBezTo>
                    <a:pt x="74512" y="121920"/>
                    <a:pt x="69292" y="129090"/>
                    <a:pt x="64015" y="136031"/>
                  </a:cubicBezTo>
                  <a:cubicBezTo>
                    <a:pt x="58738" y="142972"/>
                    <a:pt x="53633" y="149482"/>
                    <a:pt x="48700" y="155562"/>
                  </a:cubicBezTo>
                  <a:lnTo>
                    <a:pt x="107552" y="155562"/>
                  </a:lnTo>
                  <a:lnTo>
                    <a:pt x="107552" y="69349"/>
                  </a:ln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6F4CF69-8E52-4E4A-2853-21C70FDBF798}"/>
                </a:ext>
              </a:extLst>
            </p:cNvPr>
            <p:cNvSpPr/>
            <p:nvPr/>
          </p:nvSpPr>
          <p:spPr>
            <a:xfrm>
              <a:off x="4630827" y="3564226"/>
              <a:ext cx="76020" cy="123100"/>
            </a:xfrm>
            <a:custGeom>
              <a:avLst/>
              <a:gdLst/>
              <a:ahLst/>
              <a:cxnLst/>
              <a:rect l="l" t="t" r="r" b="b"/>
              <a:pathLst>
                <a:path w="155046" h="251068">
                  <a:moveTo>
                    <a:pt x="13078" y="0"/>
                  </a:moveTo>
                  <a:lnTo>
                    <a:pt x="143689" y="0"/>
                  </a:lnTo>
                  <a:lnTo>
                    <a:pt x="143689" y="44397"/>
                  </a:lnTo>
                  <a:lnTo>
                    <a:pt x="54550" y="44397"/>
                  </a:lnTo>
                  <a:lnTo>
                    <a:pt x="51108" y="93785"/>
                  </a:lnTo>
                  <a:cubicBezTo>
                    <a:pt x="59942" y="93096"/>
                    <a:pt x="67571" y="92752"/>
                    <a:pt x="73995" y="92752"/>
                  </a:cubicBezTo>
                  <a:cubicBezTo>
                    <a:pt x="99349" y="92752"/>
                    <a:pt x="119196" y="99406"/>
                    <a:pt x="133536" y="112714"/>
                  </a:cubicBezTo>
                  <a:cubicBezTo>
                    <a:pt x="147876" y="126021"/>
                    <a:pt x="155046" y="143918"/>
                    <a:pt x="155046" y="166404"/>
                  </a:cubicBezTo>
                  <a:cubicBezTo>
                    <a:pt x="155046" y="191298"/>
                    <a:pt x="146500" y="211633"/>
                    <a:pt x="129406" y="227407"/>
                  </a:cubicBezTo>
                  <a:cubicBezTo>
                    <a:pt x="112312" y="243181"/>
                    <a:pt x="89139" y="251068"/>
                    <a:pt x="59885" y="251068"/>
                  </a:cubicBezTo>
                  <a:cubicBezTo>
                    <a:pt x="36137" y="251068"/>
                    <a:pt x="16176" y="247512"/>
                    <a:pt x="0" y="240399"/>
                  </a:cubicBezTo>
                  <a:lnTo>
                    <a:pt x="0" y="193937"/>
                  </a:lnTo>
                  <a:cubicBezTo>
                    <a:pt x="16864" y="204262"/>
                    <a:pt x="34818" y="209424"/>
                    <a:pt x="53862" y="209424"/>
                  </a:cubicBezTo>
                  <a:cubicBezTo>
                    <a:pt x="68202" y="209424"/>
                    <a:pt x="79416" y="206011"/>
                    <a:pt x="87504" y="199185"/>
                  </a:cubicBezTo>
                  <a:cubicBezTo>
                    <a:pt x="95592" y="192359"/>
                    <a:pt x="99636" y="183096"/>
                    <a:pt x="99636" y="171394"/>
                  </a:cubicBezTo>
                  <a:cubicBezTo>
                    <a:pt x="99636" y="146958"/>
                    <a:pt x="82370" y="134740"/>
                    <a:pt x="47839" y="134740"/>
                  </a:cubicBezTo>
                  <a:cubicBezTo>
                    <a:pt x="35105" y="134740"/>
                    <a:pt x="20420" y="135715"/>
                    <a:pt x="3786" y="137666"/>
                  </a:cubicBezTo>
                  <a:lnTo>
                    <a:pt x="13078" y="0"/>
                  </a:ln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3C13414-1500-3D79-74EE-5A7CF078C12D}"/>
                </a:ext>
              </a:extLst>
            </p:cNvPr>
            <p:cNvSpPr/>
            <p:nvPr/>
          </p:nvSpPr>
          <p:spPr>
            <a:xfrm>
              <a:off x="10335386" y="3563020"/>
              <a:ext cx="84204" cy="120989"/>
            </a:xfrm>
            <a:custGeom>
              <a:avLst/>
              <a:gdLst/>
              <a:ahLst/>
              <a:cxnLst/>
              <a:rect l="l" t="t" r="r" b="b"/>
              <a:pathLst>
                <a:path w="171738" h="246766">
                  <a:moveTo>
                    <a:pt x="0" y="0"/>
                  </a:moveTo>
                  <a:lnTo>
                    <a:pt x="171738" y="0"/>
                  </a:lnTo>
                  <a:lnTo>
                    <a:pt x="171738" y="31319"/>
                  </a:lnTo>
                  <a:cubicBezTo>
                    <a:pt x="160725" y="51166"/>
                    <a:pt x="150859" y="69779"/>
                    <a:pt x="142140" y="87159"/>
                  </a:cubicBezTo>
                  <a:cubicBezTo>
                    <a:pt x="133421" y="104540"/>
                    <a:pt x="125735" y="121691"/>
                    <a:pt x="119081" y="138612"/>
                  </a:cubicBezTo>
                  <a:cubicBezTo>
                    <a:pt x="112427" y="155534"/>
                    <a:pt x="106748" y="172742"/>
                    <a:pt x="102045" y="190237"/>
                  </a:cubicBezTo>
                  <a:cubicBezTo>
                    <a:pt x="97341" y="207732"/>
                    <a:pt x="93498" y="226575"/>
                    <a:pt x="90515" y="246766"/>
                  </a:cubicBezTo>
                  <a:lnTo>
                    <a:pt x="33728" y="246766"/>
                  </a:lnTo>
                  <a:cubicBezTo>
                    <a:pt x="36940" y="227608"/>
                    <a:pt x="41185" y="209137"/>
                    <a:pt x="46462" y="191355"/>
                  </a:cubicBezTo>
                  <a:cubicBezTo>
                    <a:pt x="51739" y="173574"/>
                    <a:pt x="57848" y="156337"/>
                    <a:pt x="64789" y="139645"/>
                  </a:cubicBezTo>
                  <a:cubicBezTo>
                    <a:pt x="71730" y="122953"/>
                    <a:pt x="79416" y="106691"/>
                    <a:pt x="87848" y="90859"/>
                  </a:cubicBezTo>
                  <a:cubicBezTo>
                    <a:pt x="96280" y="75028"/>
                    <a:pt x="105200" y="59540"/>
                    <a:pt x="114607" y="44397"/>
                  </a:cubicBezTo>
                  <a:lnTo>
                    <a:pt x="0" y="44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sz="2400" dirty="0" err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53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FA79F-539F-4B44-B6E5-3EFC098FD07F}"/>
              </a:ext>
            </a:extLst>
          </p:cNvPr>
          <p:cNvSpPr/>
          <p:nvPr/>
        </p:nvSpPr>
        <p:spPr>
          <a:xfrm>
            <a:off x="1060704" y="1014887"/>
            <a:ext cx="63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High Priority Activities</a:t>
            </a:r>
            <a:endParaRPr kumimoji="0" lang="en-IN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5EC0E8-D080-2748-4E34-369711DEA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034021"/>
              </p:ext>
            </p:extLst>
          </p:nvPr>
        </p:nvGraphicFramePr>
        <p:xfrm>
          <a:off x="1127835" y="1749940"/>
          <a:ext cx="10082852" cy="3959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760">
                  <a:extLst>
                    <a:ext uri="{9D8B030D-6E8A-4147-A177-3AD203B41FA5}">
                      <a16:colId xmlns:a16="http://schemas.microsoft.com/office/drawing/2014/main" val="3164817956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1357119558"/>
                    </a:ext>
                  </a:extLst>
                </a:gridCol>
                <a:gridCol w="9597112">
                  <a:extLst>
                    <a:ext uri="{9D8B030D-6E8A-4147-A177-3AD203B41FA5}">
                      <a16:colId xmlns:a16="http://schemas.microsoft.com/office/drawing/2014/main" val="675898969"/>
                    </a:ext>
                  </a:extLst>
                </a:gridCol>
              </a:tblGrid>
              <a:tr h="34098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Short Term</a:t>
                      </a:r>
                      <a:endPara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Short-term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56015"/>
                  </a:ext>
                </a:extLst>
              </a:tr>
              <a:tr h="744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85205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6 months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A. 6 months</a:t>
                      </a:r>
                      <a:endParaRPr kumimoji="0" lang="en-IN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067093"/>
                  </a:ext>
                </a:extLst>
              </a:tr>
              <a:tr h="357237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Establish a secretariat of DEESHA.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Establish a secretariat of DEESHA.</a:t>
                      </a:r>
                      <a:endParaRPr lang="en-IN" dirty="0"/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550873"/>
                  </a:ext>
                </a:extLst>
              </a:tr>
              <a:tr h="3572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Develop strategy for DEESHA (operating model, action groups, membership).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Develop strategy for DEESHA (operating model, action groups and membership).</a:t>
                      </a:r>
                      <a:endParaRPr lang="en-IN" dirty="0"/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176627"/>
                  </a:ext>
                </a:extLst>
              </a:tr>
              <a:tr h="3572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Formation of action groups on themes or subthemes (e.g., financing, livelihood models, access to medicine, supply chain etc.) 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Formation of action groups on themes or subthemes (financing, insurance, livelihood models, awareness and education, access to medicine, supply chain) </a:t>
                      </a:r>
                      <a:endParaRPr lang="en-IN" dirty="0"/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608067"/>
                  </a:ext>
                </a:extLst>
              </a:tr>
              <a:tr h="3572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Support action groups and meetings and assist in the implementation of action group activities.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Support action groups and meetings and assist in the implementation of action group activities.</a:t>
                      </a:r>
                      <a:endParaRPr lang="en-IN"/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0730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en-IN" sz="8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en-IN" sz="10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11048"/>
                  </a:ext>
                </a:extLst>
              </a:tr>
              <a:tr h="35723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6-12 months</a:t>
                      </a: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B. 6-12 months</a:t>
                      </a:r>
                      <a:endParaRPr kumimoji="0" lang="en-IN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519111"/>
                  </a:ext>
                </a:extLst>
              </a:tr>
              <a:tr h="35723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5.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Develop knowledge products, publications, position papers. technical briefs, communication, and other resource material.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353031"/>
                  </a:ext>
                </a:extLst>
              </a:tr>
              <a:tr h="35723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6.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Organize an annual conference on critical topics of importance to the national program and policy stakeholders.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872014"/>
                  </a:ext>
                </a:extLst>
              </a:tr>
              <a:tr h="35723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7.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Active participation in govt. forums, meetings and other engagements would be an integral part of advocacy efforts to ensure the achievement of desired objectives.</a:t>
                      </a: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en-IN" sz="13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444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520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FA79F-539F-4B44-B6E5-3EFC098FD07F}"/>
              </a:ext>
            </a:extLst>
          </p:cNvPr>
          <p:cNvSpPr/>
          <p:nvPr/>
        </p:nvSpPr>
        <p:spPr>
          <a:xfrm>
            <a:off x="985288" y="992894"/>
            <a:ext cx="63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Medium and Long Term</a:t>
            </a:r>
            <a:endParaRPr kumimoji="0" lang="en-IN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99DE42-305E-4C2C-C4FB-A89D5D758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094217"/>
              </p:ext>
            </p:extLst>
          </p:nvPr>
        </p:nvGraphicFramePr>
        <p:xfrm>
          <a:off x="1070130" y="1566212"/>
          <a:ext cx="9412476" cy="2483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2476">
                  <a:extLst>
                    <a:ext uri="{9D8B030D-6E8A-4147-A177-3AD203B41FA5}">
                      <a16:colId xmlns:a16="http://schemas.microsoft.com/office/drawing/2014/main" val="3601672654"/>
                    </a:ext>
                  </a:extLst>
                </a:gridCol>
              </a:tblGrid>
              <a:tr h="339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Medium Term (12-36 months)</a:t>
                      </a:r>
                      <a:endParaRPr lang="en-IN" sz="1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889035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Bring Type 1 DM into the public and political domain. 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836507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2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Higher budgetary allocation for Type 1 DM interventions.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782647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3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Increasing access to affordable and quality medication for Type 1 DM.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62747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4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Increase community awareness and access to related services.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067260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5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 supply chain for sustainable access to Type 1 DM medicines and availability of diagnostics.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024670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6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 Health Management Information System to have better epidemiological data on Type 1 DM for better programming.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334358"/>
                  </a:ext>
                </a:extLst>
              </a:tr>
              <a:tr h="306332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7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DEESHA will have a mandate for influencing all relevant stakeholders in driving successful T1D outcomes.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2264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23F447-8982-1783-EE62-DC34A1155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687263"/>
              </p:ext>
            </p:extLst>
          </p:nvPr>
        </p:nvGraphicFramePr>
        <p:xfrm>
          <a:off x="1070131" y="4331623"/>
          <a:ext cx="9412475" cy="1733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2475">
                  <a:extLst>
                    <a:ext uri="{9D8B030D-6E8A-4147-A177-3AD203B41FA5}">
                      <a16:colId xmlns:a16="http://schemas.microsoft.com/office/drawing/2014/main" val="3601672654"/>
                    </a:ext>
                  </a:extLst>
                </a:gridCol>
              </a:tblGrid>
              <a:tr h="324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Long Term (3-5 years)</a:t>
                      </a:r>
                      <a:endParaRPr lang="en-IN" sz="14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889035"/>
                  </a:ext>
                </a:extLst>
              </a:tr>
              <a:tr h="292523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Opportunities for establishing and improving legislations, policies and implementation practices.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836507"/>
                  </a:ext>
                </a:extLst>
              </a:tr>
              <a:tr h="42134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buFont typeface="+mj-lt"/>
                        <a:buAutoNum type="arabicPeriod" startAt="2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Regularly conduct events, seminars and conferences serving as a platform for networking, best practice sharing and knowledge exchange amongst members.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782647"/>
                  </a:ext>
                </a:extLst>
              </a:tr>
              <a:tr h="292523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buFont typeface="+mj-lt"/>
                        <a:buAutoNum type="arabicPeriod" startAt="3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Provide opportunities for members to voice their concerns.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62747"/>
                  </a:ext>
                </a:extLst>
              </a:tr>
              <a:tr h="361239">
                <a:tc>
                  <a:txBody>
                    <a:bodyPr/>
                    <a:lstStyle/>
                    <a:p>
                      <a:pPr marL="228600" lvl="0" indent="-2286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4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Facilitate design and maintenance of a KM portal and ensure effective capturing, archiving and sharing of knowledge from multiple sources with members through the portal.</a:t>
                      </a: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067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43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FA79F-539F-4B44-B6E5-3EFC098FD07F}"/>
              </a:ext>
            </a:extLst>
          </p:cNvPr>
          <p:cNvSpPr/>
          <p:nvPr/>
        </p:nvSpPr>
        <p:spPr>
          <a:xfrm>
            <a:off x="1076881" y="998409"/>
            <a:ext cx="8817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Operating Model- Composition and Functions of 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DEESHA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4B1233-DADF-0188-8D97-4DAB64BE4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937480"/>
              </p:ext>
            </p:extLst>
          </p:nvPr>
        </p:nvGraphicFramePr>
        <p:xfrm>
          <a:off x="847302" y="1609678"/>
          <a:ext cx="8817443" cy="3976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6400">
                  <a:extLst>
                    <a:ext uri="{9D8B030D-6E8A-4147-A177-3AD203B41FA5}">
                      <a16:colId xmlns:a16="http://schemas.microsoft.com/office/drawing/2014/main" val="1357119558"/>
                    </a:ext>
                  </a:extLst>
                </a:gridCol>
                <a:gridCol w="167936">
                  <a:extLst>
                    <a:ext uri="{9D8B030D-6E8A-4147-A177-3AD203B41FA5}">
                      <a16:colId xmlns:a16="http://schemas.microsoft.com/office/drawing/2014/main" val="2052335692"/>
                    </a:ext>
                  </a:extLst>
                </a:gridCol>
                <a:gridCol w="3441928">
                  <a:extLst>
                    <a:ext uri="{9D8B030D-6E8A-4147-A177-3AD203B41FA5}">
                      <a16:colId xmlns:a16="http://schemas.microsoft.com/office/drawing/2014/main" val="220839741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021254585"/>
                    </a:ext>
                  </a:extLst>
                </a:gridCol>
                <a:gridCol w="3278619">
                  <a:extLst>
                    <a:ext uri="{9D8B030D-6E8A-4147-A177-3AD203B41FA5}">
                      <a16:colId xmlns:a16="http://schemas.microsoft.com/office/drawing/2014/main" val="38935524"/>
                    </a:ext>
                  </a:extLst>
                </a:gridCol>
              </a:tblGrid>
              <a:tr h="456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Structure </a:t>
                      </a:r>
                      <a:endParaRPr lang="en-IN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Composition</a:t>
                      </a:r>
                      <a:endParaRPr lang="en-IN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Key Functions  </a:t>
                      </a:r>
                      <a:endParaRPr lang="en-IN" sz="1200" b="1" kern="1200" dirty="0">
                        <a:solidFill>
                          <a:schemeClr val="lt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56015"/>
                  </a:ext>
                </a:extLst>
              </a:tr>
              <a:tr h="1181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Action Groups  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Smaller groups of 5-6 key experts and members on different sub-themes such as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financing, insurance, livelihood models, awareness and education, access to medicine, and supply chain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IN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Having 1-2 facilitators.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Work as Action Groups on key issues and sub-themes and delivers products/strategies etc. for DEESHA members.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550873"/>
                  </a:ext>
                </a:extLst>
              </a:tr>
              <a:tr h="1169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DEESHA Secretariat 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Secretariat will be responsible for providing administrative and content support to action groups and facilitating services to members.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Secretariat will be responsible for regular day-to-day decision making in running the DEESHA activities 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827482"/>
                  </a:ext>
                </a:extLst>
              </a:tr>
              <a:tr h="1169174">
                <a:tc>
                  <a:txBody>
                    <a:bodyPr/>
                    <a:lstStyle/>
                    <a:p>
                      <a:pPr marL="6858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1F5F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DEESHA</a:t>
                      </a:r>
                      <a:r>
                        <a:rPr lang="en-US" sz="1200" b="1" spc="80" dirty="0">
                          <a:solidFill>
                            <a:srgbClr val="001F5F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1F5F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Apex</a:t>
                      </a:r>
                      <a:r>
                        <a:rPr lang="en-IN" sz="1200" b="1" dirty="0">
                          <a:solidFill>
                            <a:schemeClr val="lt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1F5F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Advisory</a:t>
                      </a:r>
                      <a:r>
                        <a:rPr lang="en-US" sz="1200" b="1" spc="5" dirty="0">
                          <a:solidFill>
                            <a:srgbClr val="001F5F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solidFill>
                            <a:srgbClr val="001F5F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Committee</a:t>
                      </a:r>
                      <a:endParaRPr lang="en-IN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5-7 members representative of action groups and/or other independent members.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7945" marR="62230" algn="jus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Apex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body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all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strategic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decision-making.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The apex decision-making</a:t>
                      </a:r>
                      <a:r>
                        <a:rPr lang="en-US" sz="1200" spc="-26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body</a:t>
                      </a:r>
                      <a:r>
                        <a:rPr lang="en-US" sz="1200" spc="-5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en-US" sz="1200" spc="-5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all</a:t>
                      </a:r>
                      <a:r>
                        <a:rPr lang="en-US" sz="1200" spc="-4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workplan</a:t>
                      </a:r>
                      <a:r>
                        <a:rPr lang="en-US" sz="1200" spc="-5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en-US" sz="1200" spc="-5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200" spc="-4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Scope</a:t>
                      </a:r>
                      <a:r>
                        <a:rPr lang="en-US" sz="1200" spc="-5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200" spc="-26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Work. All</a:t>
                      </a:r>
                      <a:r>
                        <a:rPr lang="en-US" sz="1200" spc="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time-sensitive,</a:t>
                      </a:r>
                      <a:r>
                        <a:rPr lang="en-US" sz="1200" spc="-2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critical</a:t>
                      </a:r>
                      <a:r>
                        <a:rPr lang="en-US" sz="1200" spc="-2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decisions</a:t>
                      </a:r>
                      <a:r>
                        <a:rPr lang="en-US" sz="1200" spc="-2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200" spc="-1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conflict</a:t>
                      </a:r>
                      <a:r>
                        <a:rPr lang="en-IN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en-US" sz="1200" spc="-1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200" spc="-2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case</a:t>
                      </a:r>
                      <a:r>
                        <a:rPr lang="en-US" sz="1200" spc="-25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200" spc="-1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200" spc="-1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consensus.</a:t>
                      </a:r>
                      <a:endParaRPr lang="en-IN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474297"/>
                  </a:ext>
                </a:extLst>
              </a:tr>
            </a:tbl>
          </a:graphicData>
        </a:graphic>
      </p:graphicFrame>
      <p:pic>
        <p:nvPicPr>
          <p:cNvPr id="7" name="Picture 6" descr="A child smiling with a pink scarf&#10;&#10;Description automatically generated">
            <a:extLst>
              <a:ext uri="{FF2B5EF4-FFF2-40B4-BE49-F238E27FC236}">
                <a16:creationId xmlns:a16="http://schemas.microsoft.com/office/drawing/2014/main" id="{4DC57C9E-1F6B-01EF-E932-EBA2B99E4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672" y="3525625"/>
            <a:ext cx="2939327" cy="31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2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2D4B86-1485-23E4-1CD3-FD375900350D}"/>
              </a:ext>
            </a:extLst>
          </p:cNvPr>
          <p:cNvSpPr/>
          <p:nvPr/>
        </p:nvSpPr>
        <p:spPr>
          <a:xfrm>
            <a:off x="1060704" y="1025255"/>
            <a:ext cx="63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Role of DEESHA Secretariat </a:t>
            </a:r>
            <a:endParaRPr kumimoji="0" lang="en-IN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320F22E-75C6-3EC1-528E-C627C7536FD1}"/>
              </a:ext>
            </a:extLst>
          </p:cNvPr>
          <p:cNvSpPr/>
          <p:nvPr/>
        </p:nvSpPr>
        <p:spPr>
          <a:xfrm>
            <a:off x="1706418" y="2375417"/>
            <a:ext cx="2491687" cy="1929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10625" y="21600"/>
                </a:moveTo>
                <a:cubicBezTo>
                  <a:pt x="10181" y="21600"/>
                  <a:pt x="9736" y="21393"/>
                  <a:pt x="9396" y="20972"/>
                </a:cubicBezTo>
                <a:lnTo>
                  <a:pt x="506" y="9968"/>
                </a:lnTo>
                <a:cubicBezTo>
                  <a:pt x="-169" y="9133"/>
                  <a:pt x="-169" y="7769"/>
                  <a:pt x="506" y="6933"/>
                </a:cubicBezTo>
                <a:lnTo>
                  <a:pt x="5673" y="543"/>
                </a:lnTo>
                <a:cubicBezTo>
                  <a:pt x="5955" y="193"/>
                  <a:pt x="6331" y="0"/>
                  <a:pt x="6729" y="0"/>
                </a:cubicBezTo>
                <a:cubicBezTo>
                  <a:pt x="7127" y="0"/>
                  <a:pt x="7502" y="193"/>
                  <a:pt x="7785" y="543"/>
                </a:cubicBezTo>
                <a:lnTo>
                  <a:pt x="9569" y="2749"/>
                </a:lnTo>
                <a:cubicBezTo>
                  <a:pt x="9852" y="3099"/>
                  <a:pt x="10233" y="3292"/>
                  <a:pt x="10631" y="3292"/>
                </a:cubicBezTo>
                <a:cubicBezTo>
                  <a:pt x="11029" y="3292"/>
                  <a:pt x="11410" y="3099"/>
                  <a:pt x="11693" y="2749"/>
                </a:cubicBezTo>
                <a:lnTo>
                  <a:pt x="13477" y="543"/>
                </a:lnTo>
                <a:cubicBezTo>
                  <a:pt x="13760" y="193"/>
                  <a:pt x="14135" y="0"/>
                  <a:pt x="14533" y="0"/>
                </a:cubicBezTo>
                <a:cubicBezTo>
                  <a:pt x="14931" y="0"/>
                  <a:pt x="15307" y="193"/>
                  <a:pt x="15589" y="543"/>
                </a:cubicBezTo>
                <a:lnTo>
                  <a:pt x="20756" y="6933"/>
                </a:lnTo>
                <a:cubicBezTo>
                  <a:pt x="21431" y="7769"/>
                  <a:pt x="21431" y="9133"/>
                  <a:pt x="20756" y="9968"/>
                </a:cubicBezTo>
                <a:lnTo>
                  <a:pt x="11861" y="20972"/>
                </a:lnTo>
                <a:cubicBezTo>
                  <a:pt x="11520" y="21386"/>
                  <a:pt x="11075" y="21600"/>
                  <a:pt x="10625" y="21600"/>
                </a:cubicBezTo>
                <a:close/>
                <a:moveTo>
                  <a:pt x="6723" y="286"/>
                </a:moveTo>
                <a:cubicBezTo>
                  <a:pt x="6388" y="286"/>
                  <a:pt x="6071" y="450"/>
                  <a:pt x="5834" y="743"/>
                </a:cubicBezTo>
                <a:lnTo>
                  <a:pt x="668" y="7133"/>
                </a:lnTo>
                <a:cubicBezTo>
                  <a:pt x="79" y="7862"/>
                  <a:pt x="79" y="9040"/>
                  <a:pt x="668" y="9768"/>
                </a:cubicBezTo>
                <a:lnTo>
                  <a:pt x="9563" y="20772"/>
                </a:lnTo>
                <a:cubicBezTo>
                  <a:pt x="10152" y="21500"/>
                  <a:pt x="11104" y="21500"/>
                  <a:pt x="11693" y="20772"/>
                </a:cubicBezTo>
                <a:lnTo>
                  <a:pt x="20588" y="9768"/>
                </a:lnTo>
                <a:cubicBezTo>
                  <a:pt x="21177" y="9040"/>
                  <a:pt x="21177" y="7862"/>
                  <a:pt x="20588" y="7133"/>
                </a:cubicBezTo>
                <a:lnTo>
                  <a:pt x="15422" y="743"/>
                </a:lnTo>
                <a:cubicBezTo>
                  <a:pt x="15185" y="450"/>
                  <a:pt x="14868" y="286"/>
                  <a:pt x="14533" y="286"/>
                </a:cubicBezTo>
                <a:cubicBezTo>
                  <a:pt x="14198" y="286"/>
                  <a:pt x="13881" y="450"/>
                  <a:pt x="13644" y="743"/>
                </a:cubicBezTo>
                <a:lnTo>
                  <a:pt x="11860" y="2949"/>
                </a:lnTo>
                <a:cubicBezTo>
                  <a:pt x="11531" y="3356"/>
                  <a:pt x="11099" y="3577"/>
                  <a:pt x="10631" y="3577"/>
                </a:cubicBezTo>
                <a:cubicBezTo>
                  <a:pt x="10163" y="3577"/>
                  <a:pt x="9731" y="3356"/>
                  <a:pt x="9401" y="2949"/>
                </a:cubicBezTo>
                <a:lnTo>
                  <a:pt x="7618" y="743"/>
                </a:lnTo>
                <a:cubicBezTo>
                  <a:pt x="7375" y="443"/>
                  <a:pt x="7064" y="286"/>
                  <a:pt x="6723" y="286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BBADEBE-279F-853F-02E8-5D5A866FB206}"/>
              </a:ext>
            </a:extLst>
          </p:cNvPr>
          <p:cNvSpPr/>
          <p:nvPr/>
        </p:nvSpPr>
        <p:spPr>
          <a:xfrm>
            <a:off x="3789869" y="2375417"/>
            <a:ext cx="2492026" cy="1930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349" y="21600"/>
                  <a:pt x="9897" y="21393"/>
                  <a:pt x="9551" y="20972"/>
                </a:cubicBezTo>
                <a:lnTo>
                  <a:pt x="516" y="9972"/>
                </a:lnTo>
                <a:cubicBezTo>
                  <a:pt x="182" y="9565"/>
                  <a:pt x="0" y="9030"/>
                  <a:pt x="0" y="8452"/>
                </a:cubicBezTo>
                <a:cubicBezTo>
                  <a:pt x="0" y="7873"/>
                  <a:pt x="182" y="7338"/>
                  <a:pt x="516" y="6931"/>
                </a:cubicBezTo>
                <a:lnTo>
                  <a:pt x="5764" y="543"/>
                </a:lnTo>
                <a:cubicBezTo>
                  <a:pt x="6051" y="193"/>
                  <a:pt x="6432" y="0"/>
                  <a:pt x="6836" y="0"/>
                </a:cubicBezTo>
                <a:cubicBezTo>
                  <a:pt x="7241" y="0"/>
                  <a:pt x="7622" y="193"/>
                  <a:pt x="7909" y="543"/>
                </a:cubicBezTo>
                <a:lnTo>
                  <a:pt x="9721" y="2748"/>
                </a:lnTo>
                <a:cubicBezTo>
                  <a:pt x="10008" y="3098"/>
                  <a:pt x="10395" y="3291"/>
                  <a:pt x="10800" y="3291"/>
                </a:cubicBezTo>
                <a:cubicBezTo>
                  <a:pt x="11205" y="3291"/>
                  <a:pt x="11592" y="3098"/>
                  <a:pt x="11879" y="2748"/>
                </a:cubicBezTo>
                <a:lnTo>
                  <a:pt x="13691" y="543"/>
                </a:lnTo>
                <a:lnTo>
                  <a:pt x="13773" y="642"/>
                </a:lnTo>
                <a:lnTo>
                  <a:pt x="13691" y="543"/>
                </a:lnTo>
                <a:cubicBezTo>
                  <a:pt x="13978" y="193"/>
                  <a:pt x="14359" y="0"/>
                  <a:pt x="14764" y="0"/>
                </a:cubicBezTo>
                <a:cubicBezTo>
                  <a:pt x="15168" y="0"/>
                  <a:pt x="15549" y="193"/>
                  <a:pt x="15836" y="543"/>
                </a:cubicBezTo>
                <a:lnTo>
                  <a:pt x="21084" y="6931"/>
                </a:lnTo>
                <a:cubicBezTo>
                  <a:pt x="21418" y="7338"/>
                  <a:pt x="21600" y="7873"/>
                  <a:pt x="21600" y="8452"/>
                </a:cubicBezTo>
                <a:cubicBezTo>
                  <a:pt x="21600" y="9030"/>
                  <a:pt x="21418" y="9565"/>
                  <a:pt x="21084" y="9972"/>
                </a:cubicBezTo>
                <a:lnTo>
                  <a:pt x="12049" y="20972"/>
                </a:lnTo>
                <a:cubicBezTo>
                  <a:pt x="11703" y="21386"/>
                  <a:pt x="11251" y="21600"/>
                  <a:pt x="10800" y="21600"/>
                </a:cubicBezTo>
                <a:close/>
                <a:moveTo>
                  <a:pt x="6836" y="293"/>
                </a:moveTo>
                <a:cubicBezTo>
                  <a:pt x="6496" y="293"/>
                  <a:pt x="6174" y="457"/>
                  <a:pt x="5934" y="749"/>
                </a:cubicBezTo>
                <a:lnTo>
                  <a:pt x="686" y="7138"/>
                </a:lnTo>
                <a:cubicBezTo>
                  <a:pt x="399" y="7488"/>
                  <a:pt x="240" y="7959"/>
                  <a:pt x="240" y="8452"/>
                </a:cubicBezTo>
                <a:cubicBezTo>
                  <a:pt x="240" y="8944"/>
                  <a:pt x="399" y="9415"/>
                  <a:pt x="686" y="9765"/>
                </a:cubicBezTo>
                <a:lnTo>
                  <a:pt x="9721" y="20765"/>
                </a:lnTo>
                <a:cubicBezTo>
                  <a:pt x="10319" y="21493"/>
                  <a:pt x="11287" y="21493"/>
                  <a:pt x="11885" y="20765"/>
                </a:cubicBezTo>
                <a:lnTo>
                  <a:pt x="20920" y="9765"/>
                </a:lnTo>
                <a:cubicBezTo>
                  <a:pt x="21207" y="9415"/>
                  <a:pt x="21365" y="8944"/>
                  <a:pt x="21365" y="8452"/>
                </a:cubicBezTo>
                <a:cubicBezTo>
                  <a:pt x="21365" y="7959"/>
                  <a:pt x="21207" y="7488"/>
                  <a:pt x="20920" y="7138"/>
                </a:cubicBezTo>
                <a:lnTo>
                  <a:pt x="15672" y="749"/>
                </a:lnTo>
                <a:cubicBezTo>
                  <a:pt x="15432" y="457"/>
                  <a:pt x="15109" y="293"/>
                  <a:pt x="14769" y="293"/>
                </a:cubicBezTo>
                <a:cubicBezTo>
                  <a:pt x="14429" y="293"/>
                  <a:pt x="14107" y="457"/>
                  <a:pt x="13866" y="749"/>
                </a:cubicBezTo>
                <a:lnTo>
                  <a:pt x="12055" y="2955"/>
                </a:lnTo>
                <a:cubicBezTo>
                  <a:pt x="11721" y="3362"/>
                  <a:pt x="11281" y="3583"/>
                  <a:pt x="10806" y="3583"/>
                </a:cubicBezTo>
                <a:cubicBezTo>
                  <a:pt x="10331" y="3583"/>
                  <a:pt x="9891" y="3362"/>
                  <a:pt x="9557" y="2955"/>
                </a:cubicBezTo>
                <a:lnTo>
                  <a:pt x="7745" y="749"/>
                </a:lnTo>
                <a:cubicBezTo>
                  <a:pt x="7499" y="450"/>
                  <a:pt x="7177" y="293"/>
                  <a:pt x="6836" y="29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D2E586D2-FDFF-E6EF-1E0F-9C99AC2C4B63}"/>
              </a:ext>
            </a:extLst>
          </p:cNvPr>
          <p:cNvSpPr/>
          <p:nvPr/>
        </p:nvSpPr>
        <p:spPr>
          <a:xfrm>
            <a:off x="5880085" y="2375417"/>
            <a:ext cx="2492028" cy="1930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349" y="21600"/>
                  <a:pt x="9897" y="21393"/>
                  <a:pt x="9551" y="20972"/>
                </a:cubicBezTo>
                <a:lnTo>
                  <a:pt x="516" y="9972"/>
                </a:lnTo>
                <a:cubicBezTo>
                  <a:pt x="182" y="9565"/>
                  <a:pt x="0" y="9030"/>
                  <a:pt x="0" y="8452"/>
                </a:cubicBezTo>
                <a:cubicBezTo>
                  <a:pt x="0" y="7873"/>
                  <a:pt x="182" y="7338"/>
                  <a:pt x="516" y="6931"/>
                </a:cubicBezTo>
                <a:lnTo>
                  <a:pt x="5764" y="543"/>
                </a:lnTo>
                <a:cubicBezTo>
                  <a:pt x="6051" y="193"/>
                  <a:pt x="6432" y="0"/>
                  <a:pt x="6836" y="0"/>
                </a:cubicBezTo>
                <a:cubicBezTo>
                  <a:pt x="7241" y="0"/>
                  <a:pt x="7622" y="193"/>
                  <a:pt x="7909" y="543"/>
                </a:cubicBezTo>
                <a:lnTo>
                  <a:pt x="9721" y="2748"/>
                </a:lnTo>
                <a:cubicBezTo>
                  <a:pt x="10008" y="3098"/>
                  <a:pt x="10395" y="3291"/>
                  <a:pt x="10800" y="3291"/>
                </a:cubicBezTo>
                <a:cubicBezTo>
                  <a:pt x="11205" y="3291"/>
                  <a:pt x="11592" y="3098"/>
                  <a:pt x="11879" y="2748"/>
                </a:cubicBezTo>
                <a:lnTo>
                  <a:pt x="13691" y="543"/>
                </a:lnTo>
                <a:cubicBezTo>
                  <a:pt x="13978" y="193"/>
                  <a:pt x="14359" y="0"/>
                  <a:pt x="14764" y="0"/>
                </a:cubicBezTo>
                <a:cubicBezTo>
                  <a:pt x="15168" y="0"/>
                  <a:pt x="15549" y="193"/>
                  <a:pt x="15836" y="543"/>
                </a:cubicBezTo>
                <a:lnTo>
                  <a:pt x="21084" y="6931"/>
                </a:lnTo>
                <a:cubicBezTo>
                  <a:pt x="21418" y="7338"/>
                  <a:pt x="21600" y="7873"/>
                  <a:pt x="21600" y="8452"/>
                </a:cubicBezTo>
                <a:cubicBezTo>
                  <a:pt x="21600" y="9030"/>
                  <a:pt x="21418" y="9565"/>
                  <a:pt x="21084" y="9972"/>
                </a:cubicBezTo>
                <a:lnTo>
                  <a:pt x="12043" y="20972"/>
                </a:lnTo>
                <a:cubicBezTo>
                  <a:pt x="11703" y="21386"/>
                  <a:pt x="11251" y="21600"/>
                  <a:pt x="10800" y="21600"/>
                </a:cubicBezTo>
                <a:close/>
                <a:moveTo>
                  <a:pt x="6831" y="293"/>
                </a:moveTo>
                <a:cubicBezTo>
                  <a:pt x="6491" y="293"/>
                  <a:pt x="6168" y="457"/>
                  <a:pt x="5928" y="749"/>
                </a:cubicBezTo>
                <a:lnTo>
                  <a:pt x="680" y="7138"/>
                </a:lnTo>
                <a:cubicBezTo>
                  <a:pt x="393" y="7488"/>
                  <a:pt x="235" y="7959"/>
                  <a:pt x="235" y="8452"/>
                </a:cubicBezTo>
                <a:cubicBezTo>
                  <a:pt x="235" y="8944"/>
                  <a:pt x="393" y="9415"/>
                  <a:pt x="680" y="9765"/>
                </a:cubicBezTo>
                <a:lnTo>
                  <a:pt x="9715" y="20765"/>
                </a:lnTo>
                <a:cubicBezTo>
                  <a:pt x="10313" y="21493"/>
                  <a:pt x="11281" y="21493"/>
                  <a:pt x="11879" y="20765"/>
                </a:cubicBezTo>
                <a:lnTo>
                  <a:pt x="20914" y="9765"/>
                </a:lnTo>
                <a:cubicBezTo>
                  <a:pt x="21201" y="9415"/>
                  <a:pt x="21360" y="8944"/>
                  <a:pt x="21360" y="8452"/>
                </a:cubicBezTo>
                <a:cubicBezTo>
                  <a:pt x="21360" y="7959"/>
                  <a:pt x="21201" y="7488"/>
                  <a:pt x="20914" y="7138"/>
                </a:cubicBezTo>
                <a:lnTo>
                  <a:pt x="15666" y="749"/>
                </a:lnTo>
                <a:cubicBezTo>
                  <a:pt x="15426" y="457"/>
                  <a:pt x="15104" y="293"/>
                  <a:pt x="14763" y="293"/>
                </a:cubicBezTo>
                <a:cubicBezTo>
                  <a:pt x="14423" y="293"/>
                  <a:pt x="14101" y="457"/>
                  <a:pt x="13861" y="749"/>
                </a:cubicBezTo>
                <a:lnTo>
                  <a:pt x="12049" y="2955"/>
                </a:lnTo>
                <a:cubicBezTo>
                  <a:pt x="11715" y="3362"/>
                  <a:pt x="11275" y="3583"/>
                  <a:pt x="10800" y="3583"/>
                </a:cubicBezTo>
                <a:cubicBezTo>
                  <a:pt x="10325" y="3583"/>
                  <a:pt x="9885" y="3362"/>
                  <a:pt x="9551" y="2955"/>
                </a:cubicBezTo>
                <a:lnTo>
                  <a:pt x="7739" y="749"/>
                </a:lnTo>
                <a:cubicBezTo>
                  <a:pt x="7493" y="450"/>
                  <a:pt x="7177" y="293"/>
                  <a:pt x="6831" y="29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229CBF9A-269E-33B9-B2B1-92E2A7CB35AB}"/>
              </a:ext>
            </a:extLst>
          </p:cNvPr>
          <p:cNvSpPr/>
          <p:nvPr/>
        </p:nvSpPr>
        <p:spPr>
          <a:xfrm>
            <a:off x="7963536" y="2375417"/>
            <a:ext cx="2492028" cy="1930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349" y="21600"/>
                  <a:pt x="9897" y="21393"/>
                  <a:pt x="9551" y="20972"/>
                </a:cubicBezTo>
                <a:lnTo>
                  <a:pt x="516" y="9972"/>
                </a:lnTo>
                <a:cubicBezTo>
                  <a:pt x="182" y="9565"/>
                  <a:pt x="0" y="9030"/>
                  <a:pt x="0" y="8452"/>
                </a:cubicBezTo>
                <a:cubicBezTo>
                  <a:pt x="0" y="7873"/>
                  <a:pt x="182" y="7338"/>
                  <a:pt x="516" y="6931"/>
                </a:cubicBezTo>
                <a:lnTo>
                  <a:pt x="5764" y="543"/>
                </a:lnTo>
                <a:cubicBezTo>
                  <a:pt x="6051" y="193"/>
                  <a:pt x="6432" y="0"/>
                  <a:pt x="6836" y="0"/>
                </a:cubicBezTo>
                <a:cubicBezTo>
                  <a:pt x="7241" y="0"/>
                  <a:pt x="7622" y="193"/>
                  <a:pt x="7909" y="543"/>
                </a:cubicBezTo>
                <a:lnTo>
                  <a:pt x="9721" y="2748"/>
                </a:lnTo>
                <a:cubicBezTo>
                  <a:pt x="10008" y="3098"/>
                  <a:pt x="10395" y="3291"/>
                  <a:pt x="10800" y="3291"/>
                </a:cubicBezTo>
                <a:cubicBezTo>
                  <a:pt x="11210" y="3291"/>
                  <a:pt x="11592" y="3098"/>
                  <a:pt x="11879" y="2748"/>
                </a:cubicBezTo>
                <a:lnTo>
                  <a:pt x="13691" y="543"/>
                </a:lnTo>
                <a:cubicBezTo>
                  <a:pt x="13978" y="193"/>
                  <a:pt x="14359" y="0"/>
                  <a:pt x="14764" y="0"/>
                </a:cubicBezTo>
                <a:cubicBezTo>
                  <a:pt x="15168" y="0"/>
                  <a:pt x="15549" y="193"/>
                  <a:pt x="15836" y="543"/>
                </a:cubicBezTo>
                <a:lnTo>
                  <a:pt x="21084" y="6931"/>
                </a:lnTo>
                <a:cubicBezTo>
                  <a:pt x="21418" y="7338"/>
                  <a:pt x="21600" y="7873"/>
                  <a:pt x="21600" y="8452"/>
                </a:cubicBezTo>
                <a:cubicBezTo>
                  <a:pt x="21600" y="9030"/>
                  <a:pt x="21418" y="9565"/>
                  <a:pt x="21084" y="9972"/>
                </a:cubicBezTo>
                <a:lnTo>
                  <a:pt x="12049" y="20972"/>
                </a:lnTo>
                <a:cubicBezTo>
                  <a:pt x="11703" y="21386"/>
                  <a:pt x="11251" y="21600"/>
                  <a:pt x="10800" y="21600"/>
                </a:cubicBezTo>
                <a:close/>
                <a:moveTo>
                  <a:pt x="6836" y="293"/>
                </a:moveTo>
                <a:cubicBezTo>
                  <a:pt x="6496" y="293"/>
                  <a:pt x="6174" y="457"/>
                  <a:pt x="5934" y="749"/>
                </a:cubicBezTo>
                <a:lnTo>
                  <a:pt x="686" y="7138"/>
                </a:lnTo>
                <a:cubicBezTo>
                  <a:pt x="399" y="7488"/>
                  <a:pt x="240" y="7959"/>
                  <a:pt x="240" y="8452"/>
                </a:cubicBezTo>
                <a:cubicBezTo>
                  <a:pt x="240" y="8944"/>
                  <a:pt x="399" y="9415"/>
                  <a:pt x="686" y="9765"/>
                </a:cubicBezTo>
                <a:lnTo>
                  <a:pt x="9721" y="20765"/>
                </a:lnTo>
                <a:cubicBezTo>
                  <a:pt x="10319" y="21493"/>
                  <a:pt x="11287" y="21493"/>
                  <a:pt x="11885" y="20765"/>
                </a:cubicBezTo>
                <a:lnTo>
                  <a:pt x="20920" y="9765"/>
                </a:lnTo>
                <a:cubicBezTo>
                  <a:pt x="21207" y="9415"/>
                  <a:pt x="21365" y="8944"/>
                  <a:pt x="21365" y="8452"/>
                </a:cubicBezTo>
                <a:cubicBezTo>
                  <a:pt x="21365" y="7959"/>
                  <a:pt x="21207" y="7488"/>
                  <a:pt x="20920" y="7138"/>
                </a:cubicBezTo>
                <a:lnTo>
                  <a:pt x="15672" y="749"/>
                </a:lnTo>
                <a:cubicBezTo>
                  <a:pt x="15432" y="457"/>
                  <a:pt x="15109" y="293"/>
                  <a:pt x="14769" y="293"/>
                </a:cubicBezTo>
                <a:cubicBezTo>
                  <a:pt x="14429" y="293"/>
                  <a:pt x="14107" y="457"/>
                  <a:pt x="13866" y="749"/>
                </a:cubicBezTo>
                <a:lnTo>
                  <a:pt x="12055" y="2955"/>
                </a:lnTo>
                <a:cubicBezTo>
                  <a:pt x="11721" y="3362"/>
                  <a:pt x="11281" y="3583"/>
                  <a:pt x="10806" y="3583"/>
                </a:cubicBezTo>
                <a:cubicBezTo>
                  <a:pt x="10337" y="3583"/>
                  <a:pt x="9891" y="3362"/>
                  <a:pt x="9557" y="2955"/>
                </a:cubicBezTo>
                <a:lnTo>
                  <a:pt x="7745" y="749"/>
                </a:lnTo>
                <a:cubicBezTo>
                  <a:pt x="7499" y="450"/>
                  <a:pt x="7177" y="293"/>
                  <a:pt x="6836" y="29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07305AF0-EBEC-DB56-E5FC-B5AAB5ABA3C9}"/>
              </a:ext>
            </a:extLst>
          </p:cNvPr>
          <p:cNvSpPr/>
          <p:nvPr/>
        </p:nvSpPr>
        <p:spPr>
          <a:xfrm>
            <a:off x="2554173" y="1801263"/>
            <a:ext cx="796177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24" y="21228"/>
                  <a:pt x="9232" y="21228"/>
                  <a:pt x="7744" y="19739"/>
                </a:cubicBezTo>
                <a:close/>
              </a:path>
            </a:pathLst>
          </a:custGeom>
          <a:solidFill>
            <a:srgbClr val="263774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0A063B7-F562-C188-35CB-2BC48D1AF875}"/>
              </a:ext>
            </a:extLst>
          </p:cNvPr>
          <p:cNvSpPr/>
          <p:nvPr/>
        </p:nvSpPr>
        <p:spPr>
          <a:xfrm>
            <a:off x="4637793" y="1801263"/>
            <a:ext cx="796177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42" y="21228"/>
                  <a:pt x="9232" y="21228"/>
                  <a:pt x="7744" y="1973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C0555D95-B40C-08E0-5909-B93BCD5BCEBE}"/>
              </a:ext>
            </a:extLst>
          </p:cNvPr>
          <p:cNvSpPr/>
          <p:nvPr/>
        </p:nvSpPr>
        <p:spPr>
          <a:xfrm>
            <a:off x="6728010" y="1801263"/>
            <a:ext cx="796177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24" y="21228"/>
                  <a:pt x="9232" y="21228"/>
                  <a:pt x="7744" y="19739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77804971-68D9-F729-1F5D-46EA05828DE0}"/>
              </a:ext>
            </a:extLst>
          </p:cNvPr>
          <p:cNvSpPr/>
          <p:nvPr/>
        </p:nvSpPr>
        <p:spPr>
          <a:xfrm>
            <a:off x="8811462" y="1801263"/>
            <a:ext cx="796177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42" y="21228"/>
                  <a:pt x="9232" y="21228"/>
                  <a:pt x="7744" y="19739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1502F572-1EF7-F6F4-A9C2-B586F0922439}"/>
              </a:ext>
            </a:extLst>
          </p:cNvPr>
          <p:cNvSpPr/>
          <p:nvPr/>
        </p:nvSpPr>
        <p:spPr>
          <a:xfrm>
            <a:off x="2748144" y="4396477"/>
            <a:ext cx="2491687" cy="1929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10625" y="21600"/>
                </a:moveTo>
                <a:cubicBezTo>
                  <a:pt x="10181" y="21600"/>
                  <a:pt x="9736" y="21393"/>
                  <a:pt x="9396" y="20972"/>
                </a:cubicBezTo>
                <a:lnTo>
                  <a:pt x="506" y="9968"/>
                </a:lnTo>
                <a:cubicBezTo>
                  <a:pt x="-169" y="9133"/>
                  <a:pt x="-169" y="7769"/>
                  <a:pt x="506" y="6933"/>
                </a:cubicBezTo>
                <a:lnTo>
                  <a:pt x="5673" y="543"/>
                </a:lnTo>
                <a:cubicBezTo>
                  <a:pt x="5955" y="193"/>
                  <a:pt x="6331" y="0"/>
                  <a:pt x="6729" y="0"/>
                </a:cubicBezTo>
                <a:cubicBezTo>
                  <a:pt x="7127" y="0"/>
                  <a:pt x="7502" y="193"/>
                  <a:pt x="7785" y="543"/>
                </a:cubicBezTo>
                <a:lnTo>
                  <a:pt x="9569" y="2749"/>
                </a:lnTo>
                <a:cubicBezTo>
                  <a:pt x="9852" y="3099"/>
                  <a:pt x="10233" y="3292"/>
                  <a:pt x="10631" y="3292"/>
                </a:cubicBezTo>
                <a:cubicBezTo>
                  <a:pt x="11029" y="3292"/>
                  <a:pt x="11410" y="3099"/>
                  <a:pt x="11693" y="2749"/>
                </a:cubicBezTo>
                <a:lnTo>
                  <a:pt x="13477" y="543"/>
                </a:lnTo>
                <a:cubicBezTo>
                  <a:pt x="13760" y="193"/>
                  <a:pt x="14135" y="0"/>
                  <a:pt x="14533" y="0"/>
                </a:cubicBezTo>
                <a:cubicBezTo>
                  <a:pt x="14931" y="0"/>
                  <a:pt x="15307" y="193"/>
                  <a:pt x="15589" y="543"/>
                </a:cubicBezTo>
                <a:lnTo>
                  <a:pt x="20756" y="6933"/>
                </a:lnTo>
                <a:cubicBezTo>
                  <a:pt x="21431" y="7769"/>
                  <a:pt x="21431" y="9133"/>
                  <a:pt x="20756" y="9968"/>
                </a:cubicBezTo>
                <a:lnTo>
                  <a:pt x="11861" y="20972"/>
                </a:lnTo>
                <a:cubicBezTo>
                  <a:pt x="11520" y="21386"/>
                  <a:pt x="11075" y="21600"/>
                  <a:pt x="10625" y="21600"/>
                </a:cubicBezTo>
                <a:close/>
                <a:moveTo>
                  <a:pt x="6723" y="286"/>
                </a:moveTo>
                <a:cubicBezTo>
                  <a:pt x="6388" y="286"/>
                  <a:pt x="6071" y="450"/>
                  <a:pt x="5834" y="743"/>
                </a:cubicBezTo>
                <a:lnTo>
                  <a:pt x="668" y="7133"/>
                </a:lnTo>
                <a:cubicBezTo>
                  <a:pt x="79" y="7862"/>
                  <a:pt x="79" y="9040"/>
                  <a:pt x="668" y="9768"/>
                </a:cubicBezTo>
                <a:lnTo>
                  <a:pt x="9563" y="20772"/>
                </a:lnTo>
                <a:cubicBezTo>
                  <a:pt x="10152" y="21500"/>
                  <a:pt x="11104" y="21500"/>
                  <a:pt x="11693" y="20772"/>
                </a:cubicBezTo>
                <a:lnTo>
                  <a:pt x="20588" y="9768"/>
                </a:lnTo>
                <a:cubicBezTo>
                  <a:pt x="21177" y="9040"/>
                  <a:pt x="21177" y="7862"/>
                  <a:pt x="20588" y="7133"/>
                </a:cubicBezTo>
                <a:lnTo>
                  <a:pt x="15422" y="743"/>
                </a:lnTo>
                <a:cubicBezTo>
                  <a:pt x="15185" y="450"/>
                  <a:pt x="14868" y="286"/>
                  <a:pt x="14533" y="286"/>
                </a:cubicBezTo>
                <a:cubicBezTo>
                  <a:pt x="14198" y="286"/>
                  <a:pt x="13881" y="450"/>
                  <a:pt x="13644" y="743"/>
                </a:cubicBezTo>
                <a:lnTo>
                  <a:pt x="11860" y="2949"/>
                </a:lnTo>
                <a:cubicBezTo>
                  <a:pt x="11531" y="3356"/>
                  <a:pt x="11099" y="3577"/>
                  <a:pt x="10631" y="3577"/>
                </a:cubicBezTo>
                <a:cubicBezTo>
                  <a:pt x="10163" y="3577"/>
                  <a:pt x="9731" y="3356"/>
                  <a:pt x="9401" y="2949"/>
                </a:cubicBezTo>
                <a:lnTo>
                  <a:pt x="7618" y="743"/>
                </a:lnTo>
                <a:cubicBezTo>
                  <a:pt x="7375" y="443"/>
                  <a:pt x="7064" y="286"/>
                  <a:pt x="6723" y="286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4FFCDDFA-5418-70C5-7EBC-59D193D77CAB}"/>
              </a:ext>
            </a:extLst>
          </p:cNvPr>
          <p:cNvSpPr/>
          <p:nvPr/>
        </p:nvSpPr>
        <p:spPr>
          <a:xfrm>
            <a:off x="4831594" y="4396477"/>
            <a:ext cx="2492026" cy="19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349" y="21600"/>
                  <a:pt x="9897" y="21393"/>
                  <a:pt x="9551" y="20972"/>
                </a:cubicBezTo>
                <a:lnTo>
                  <a:pt x="516" y="9972"/>
                </a:lnTo>
                <a:cubicBezTo>
                  <a:pt x="182" y="9565"/>
                  <a:pt x="0" y="9030"/>
                  <a:pt x="0" y="8452"/>
                </a:cubicBezTo>
                <a:cubicBezTo>
                  <a:pt x="0" y="7873"/>
                  <a:pt x="182" y="7338"/>
                  <a:pt x="516" y="6931"/>
                </a:cubicBezTo>
                <a:lnTo>
                  <a:pt x="5764" y="543"/>
                </a:lnTo>
                <a:cubicBezTo>
                  <a:pt x="6051" y="193"/>
                  <a:pt x="6432" y="0"/>
                  <a:pt x="6836" y="0"/>
                </a:cubicBezTo>
                <a:cubicBezTo>
                  <a:pt x="7241" y="0"/>
                  <a:pt x="7622" y="193"/>
                  <a:pt x="7909" y="543"/>
                </a:cubicBezTo>
                <a:lnTo>
                  <a:pt x="9721" y="2748"/>
                </a:lnTo>
                <a:cubicBezTo>
                  <a:pt x="10008" y="3098"/>
                  <a:pt x="10395" y="3291"/>
                  <a:pt x="10800" y="3291"/>
                </a:cubicBezTo>
                <a:cubicBezTo>
                  <a:pt x="11205" y="3291"/>
                  <a:pt x="11592" y="3098"/>
                  <a:pt x="11879" y="2748"/>
                </a:cubicBezTo>
                <a:lnTo>
                  <a:pt x="13691" y="543"/>
                </a:lnTo>
                <a:lnTo>
                  <a:pt x="13773" y="642"/>
                </a:lnTo>
                <a:lnTo>
                  <a:pt x="13691" y="543"/>
                </a:lnTo>
                <a:cubicBezTo>
                  <a:pt x="13978" y="193"/>
                  <a:pt x="14359" y="0"/>
                  <a:pt x="14764" y="0"/>
                </a:cubicBezTo>
                <a:cubicBezTo>
                  <a:pt x="15168" y="0"/>
                  <a:pt x="15549" y="193"/>
                  <a:pt x="15836" y="543"/>
                </a:cubicBezTo>
                <a:lnTo>
                  <a:pt x="21084" y="6931"/>
                </a:lnTo>
                <a:cubicBezTo>
                  <a:pt x="21418" y="7338"/>
                  <a:pt x="21600" y="7873"/>
                  <a:pt x="21600" y="8452"/>
                </a:cubicBezTo>
                <a:cubicBezTo>
                  <a:pt x="21600" y="9030"/>
                  <a:pt x="21418" y="9565"/>
                  <a:pt x="21084" y="9972"/>
                </a:cubicBezTo>
                <a:lnTo>
                  <a:pt x="12049" y="20972"/>
                </a:lnTo>
                <a:cubicBezTo>
                  <a:pt x="11703" y="21386"/>
                  <a:pt x="11251" y="21600"/>
                  <a:pt x="10800" y="21600"/>
                </a:cubicBezTo>
                <a:close/>
                <a:moveTo>
                  <a:pt x="6836" y="293"/>
                </a:moveTo>
                <a:cubicBezTo>
                  <a:pt x="6496" y="293"/>
                  <a:pt x="6174" y="457"/>
                  <a:pt x="5934" y="749"/>
                </a:cubicBezTo>
                <a:lnTo>
                  <a:pt x="686" y="7138"/>
                </a:lnTo>
                <a:cubicBezTo>
                  <a:pt x="399" y="7488"/>
                  <a:pt x="240" y="7959"/>
                  <a:pt x="240" y="8452"/>
                </a:cubicBezTo>
                <a:cubicBezTo>
                  <a:pt x="240" y="8944"/>
                  <a:pt x="399" y="9415"/>
                  <a:pt x="686" y="9765"/>
                </a:cubicBezTo>
                <a:lnTo>
                  <a:pt x="9721" y="20765"/>
                </a:lnTo>
                <a:cubicBezTo>
                  <a:pt x="10319" y="21493"/>
                  <a:pt x="11287" y="21493"/>
                  <a:pt x="11885" y="20765"/>
                </a:cubicBezTo>
                <a:lnTo>
                  <a:pt x="20920" y="9765"/>
                </a:lnTo>
                <a:cubicBezTo>
                  <a:pt x="21207" y="9415"/>
                  <a:pt x="21365" y="8944"/>
                  <a:pt x="21365" y="8452"/>
                </a:cubicBezTo>
                <a:cubicBezTo>
                  <a:pt x="21365" y="7959"/>
                  <a:pt x="21207" y="7488"/>
                  <a:pt x="20920" y="7138"/>
                </a:cubicBezTo>
                <a:lnTo>
                  <a:pt x="15672" y="749"/>
                </a:lnTo>
                <a:cubicBezTo>
                  <a:pt x="15432" y="457"/>
                  <a:pt x="15109" y="293"/>
                  <a:pt x="14769" y="293"/>
                </a:cubicBezTo>
                <a:cubicBezTo>
                  <a:pt x="14429" y="293"/>
                  <a:pt x="14107" y="457"/>
                  <a:pt x="13866" y="749"/>
                </a:cubicBezTo>
                <a:lnTo>
                  <a:pt x="12055" y="2955"/>
                </a:lnTo>
                <a:cubicBezTo>
                  <a:pt x="11721" y="3362"/>
                  <a:pt x="11281" y="3583"/>
                  <a:pt x="10806" y="3583"/>
                </a:cubicBezTo>
                <a:cubicBezTo>
                  <a:pt x="10331" y="3583"/>
                  <a:pt x="9891" y="3362"/>
                  <a:pt x="9557" y="2955"/>
                </a:cubicBezTo>
                <a:lnTo>
                  <a:pt x="7745" y="749"/>
                </a:lnTo>
                <a:cubicBezTo>
                  <a:pt x="7499" y="450"/>
                  <a:pt x="7177" y="293"/>
                  <a:pt x="6836" y="29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2ADB2A89-25E5-2388-FB2B-9FD5F85451DA}"/>
              </a:ext>
            </a:extLst>
          </p:cNvPr>
          <p:cNvSpPr/>
          <p:nvPr/>
        </p:nvSpPr>
        <p:spPr>
          <a:xfrm>
            <a:off x="6921811" y="4396477"/>
            <a:ext cx="2492027" cy="19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349" y="21600"/>
                  <a:pt x="9897" y="21393"/>
                  <a:pt x="9551" y="20972"/>
                </a:cubicBezTo>
                <a:lnTo>
                  <a:pt x="516" y="9972"/>
                </a:lnTo>
                <a:cubicBezTo>
                  <a:pt x="182" y="9565"/>
                  <a:pt x="0" y="9030"/>
                  <a:pt x="0" y="8452"/>
                </a:cubicBezTo>
                <a:cubicBezTo>
                  <a:pt x="0" y="7873"/>
                  <a:pt x="182" y="7338"/>
                  <a:pt x="516" y="6931"/>
                </a:cubicBezTo>
                <a:lnTo>
                  <a:pt x="5764" y="543"/>
                </a:lnTo>
                <a:cubicBezTo>
                  <a:pt x="6051" y="193"/>
                  <a:pt x="6432" y="0"/>
                  <a:pt x="6836" y="0"/>
                </a:cubicBezTo>
                <a:cubicBezTo>
                  <a:pt x="7241" y="0"/>
                  <a:pt x="7622" y="193"/>
                  <a:pt x="7909" y="543"/>
                </a:cubicBezTo>
                <a:lnTo>
                  <a:pt x="9721" y="2748"/>
                </a:lnTo>
                <a:cubicBezTo>
                  <a:pt x="10008" y="3098"/>
                  <a:pt x="10395" y="3291"/>
                  <a:pt x="10800" y="3291"/>
                </a:cubicBezTo>
                <a:cubicBezTo>
                  <a:pt x="11205" y="3291"/>
                  <a:pt x="11592" y="3098"/>
                  <a:pt x="11879" y="2748"/>
                </a:cubicBezTo>
                <a:lnTo>
                  <a:pt x="13691" y="543"/>
                </a:lnTo>
                <a:cubicBezTo>
                  <a:pt x="13978" y="193"/>
                  <a:pt x="14359" y="0"/>
                  <a:pt x="14764" y="0"/>
                </a:cubicBezTo>
                <a:cubicBezTo>
                  <a:pt x="15168" y="0"/>
                  <a:pt x="15549" y="193"/>
                  <a:pt x="15836" y="543"/>
                </a:cubicBezTo>
                <a:lnTo>
                  <a:pt x="21084" y="6931"/>
                </a:lnTo>
                <a:cubicBezTo>
                  <a:pt x="21418" y="7338"/>
                  <a:pt x="21600" y="7873"/>
                  <a:pt x="21600" y="8452"/>
                </a:cubicBezTo>
                <a:cubicBezTo>
                  <a:pt x="21600" y="9030"/>
                  <a:pt x="21418" y="9565"/>
                  <a:pt x="21084" y="9972"/>
                </a:cubicBezTo>
                <a:lnTo>
                  <a:pt x="12043" y="20972"/>
                </a:lnTo>
                <a:cubicBezTo>
                  <a:pt x="11703" y="21386"/>
                  <a:pt x="11251" y="21600"/>
                  <a:pt x="10800" y="21600"/>
                </a:cubicBezTo>
                <a:close/>
                <a:moveTo>
                  <a:pt x="6831" y="293"/>
                </a:moveTo>
                <a:cubicBezTo>
                  <a:pt x="6491" y="293"/>
                  <a:pt x="6168" y="457"/>
                  <a:pt x="5928" y="749"/>
                </a:cubicBezTo>
                <a:lnTo>
                  <a:pt x="680" y="7138"/>
                </a:lnTo>
                <a:cubicBezTo>
                  <a:pt x="393" y="7488"/>
                  <a:pt x="235" y="7959"/>
                  <a:pt x="235" y="8452"/>
                </a:cubicBezTo>
                <a:cubicBezTo>
                  <a:pt x="235" y="8944"/>
                  <a:pt x="393" y="9415"/>
                  <a:pt x="680" y="9765"/>
                </a:cubicBezTo>
                <a:lnTo>
                  <a:pt x="9715" y="20765"/>
                </a:lnTo>
                <a:cubicBezTo>
                  <a:pt x="10313" y="21493"/>
                  <a:pt x="11281" y="21493"/>
                  <a:pt x="11879" y="20765"/>
                </a:cubicBezTo>
                <a:lnTo>
                  <a:pt x="20914" y="9765"/>
                </a:lnTo>
                <a:cubicBezTo>
                  <a:pt x="21201" y="9415"/>
                  <a:pt x="21360" y="8944"/>
                  <a:pt x="21360" y="8452"/>
                </a:cubicBezTo>
                <a:cubicBezTo>
                  <a:pt x="21360" y="7959"/>
                  <a:pt x="21201" y="7488"/>
                  <a:pt x="20914" y="7138"/>
                </a:cubicBezTo>
                <a:lnTo>
                  <a:pt x="15666" y="749"/>
                </a:lnTo>
                <a:cubicBezTo>
                  <a:pt x="15426" y="457"/>
                  <a:pt x="15104" y="293"/>
                  <a:pt x="14763" y="293"/>
                </a:cubicBezTo>
                <a:cubicBezTo>
                  <a:pt x="14423" y="293"/>
                  <a:pt x="14101" y="457"/>
                  <a:pt x="13861" y="749"/>
                </a:cubicBezTo>
                <a:lnTo>
                  <a:pt x="12049" y="2955"/>
                </a:lnTo>
                <a:cubicBezTo>
                  <a:pt x="11715" y="3362"/>
                  <a:pt x="11275" y="3583"/>
                  <a:pt x="10800" y="3583"/>
                </a:cubicBezTo>
                <a:cubicBezTo>
                  <a:pt x="10325" y="3583"/>
                  <a:pt x="9885" y="3362"/>
                  <a:pt x="9551" y="2955"/>
                </a:cubicBezTo>
                <a:lnTo>
                  <a:pt x="7739" y="749"/>
                </a:lnTo>
                <a:cubicBezTo>
                  <a:pt x="7493" y="450"/>
                  <a:pt x="7177" y="293"/>
                  <a:pt x="6831" y="29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54BACFF2-863A-01C3-E6CB-BFA2A2F2E39E}"/>
              </a:ext>
            </a:extLst>
          </p:cNvPr>
          <p:cNvSpPr/>
          <p:nvPr/>
        </p:nvSpPr>
        <p:spPr>
          <a:xfrm>
            <a:off x="3595899" y="3822324"/>
            <a:ext cx="796176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24" y="21228"/>
                  <a:pt x="9232" y="21228"/>
                  <a:pt x="7744" y="19739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61091F71-F593-ABAA-0F97-CE23BF9B2101}"/>
              </a:ext>
            </a:extLst>
          </p:cNvPr>
          <p:cNvSpPr/>
          <p:nvPr/>
        </p:nvSpPr>
        <p:spPr>
          <a:xfrm>
            <a:off x="5679520" y="3822324"/>
            <a:ext cx="796176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42" y="21228"/>
                  <a:pt x="9232" y="21228"/>
                  <a:pt x="7744" y="19739"/>
                </a:cubicBezTo>
                <a:close/>
              </a:path>
            </a:pathLst>
          </a:custGeom>
          <a:solidFill>
            <a:srgbClr val="EF008C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3A99903D-05BF-BD8D-3FAA-B7B3C7C52882}"/>
              </a:ext>
            </a:extLst>
          </p:cNvPr>
          <p:cNvSpPr/>
          <p:nvPr/>
        </p:nvSpPr>
        <p:spPr>
          <a:xfrm>
            <a:off x="7769736" y="3822324"/>
            <a:ext cx="796176" cy="750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0856" extrusionOk="0">
                <a:moveTo>
                  <a:pt x="7744" y="19739"/>
                </a:moveTo>
                <a:lnTo>
                  <a:pt x="1116" y="13112"/>
                </a:lnTo>
                <a:cubicBezTo>
                  <a:pt x="-372" y="11624"/>
                  <a:pt x="-372" y="9232"/>
                  <a:pt x="1116" y="7743"/>
                </a:cubicBezTo>
                <a:lnTo>
                  <a:pt x="7744" y="1116"/>
                </a:lnTo>
                <a:cubicBezTo>
                  <a:pt x="9232" y="-372"/>
                  <a:pt x="11624" y="-372"/>
                  <a:pt x="13112" y="1116"/>
                </a:cubicBezTo>
                <a:lnTo>
                  <a:pt x="19740" y="7743"/>
                </a:lnTo>
                <a:cubicBezTo>
                  <a:pt x="21228" y="9232"/>
                  <a:pt x="21228" y="11624"/>
                  <a:pt x="19740" y="13112"/>
                </a:cubicBezTo>
                <a:lnTo>
                  <a:pt x="13112" y="19739"/>
                </a:lnTo>
                <a:cubicBezTo>
                  <a:pt x="11624" y="21228"/>
                  <a:pt x="9232" y="21228"/>
                  <a:pt x="7744" y="19739"/>
                </a:cubicBezTo>
                <a:close/>
              </a:path>
            </a:pathLst>
          </a:custGeom>
          <a:solidFill>
            <a:srgbClr val="3FE5E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3000">
                <a:solidFill>
                  <a:srgbClr val="FFFFFF"/>
                </a:solidFill>
              </a:defRPr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B45E99-8D72-96FE-DE38-FE72BABF04AF}"/>
              </a:ext>
            </a:extLst>
          </p:cNvPr>
          <p:cNvSpPr txBox="1"/>
          <p:nvPr/>
        </p:nvSpPr>
        <p:spPr>
          <a:xfrm>
            <a:off x="2026632" y="2852054"/>
            <a:ext cx="1775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Maintain files and essential documents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08E512-BB73-C335-039B-AD4B5E5A372D}"/>
              </a:ext>
            </a:extLst>
          </p:cNvPr>
          <p:cNvSpPr txBox="1"/>
          <p:nvPr/>
        </p:nvSpPr>
        <p:spPr>
          <a:xfrm>
            <a:off x="4151006" y="2757784"/>
            <a:ext cx="1740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Support action/working group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70C5F1-83A4-ADFB-6DB8-4231A6DEF367}"/>
              </a:ext>
            </a:extLst>
          </p:cNvPr>
          <p:cNvSpPr txBox="1"/>
          <p:nvPr/>
        </p:nvSpPr>
        <p:spPr>
          <a:xfrm>
            <a:off x="6364627" y="2768339"/>
            <a:ext cx="1542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Provide document preparation services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CAFD25-C9A8-4302-1B58-2061AFA93BE7}"/>
              </a:ext>
            </a:extLst>
          </p:cNvPr>
          <p:cNvSpPr txBox="1"/>
          <p:nvPr/>
        </p:nvSpPr>
        <p:spPr>
          <a:xfrm>
            <a:off x="7283868" y="4839313"/>
            <a:ext cx="1775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logistic support to members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D92D23-BDFC-A0A9-2200-33DFE596E5CA}"/>
              </a:ext>
            </a:extLst>
          </p:cNvPr>
          <p:cNvSpPr txBox="1"/>
          <p:nvPr/>
        </p:nvSpPr>
        <p:spPr>
          <a:xfrm>
            <a:off x="5187066" y="4839313"/>
            <a:ext cx="1775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Contribute to technical and advocacy initiatives and events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8BAF60-EAFB-97D0-37E7-D0A163EC0C02}"/>
              </a:ext>
            </a:extLst>
          </p:cNvPr>
          <p:cNvSpPr txBox="1"/>
          <p:nvPr/>
        </p:nvSpPr>
        <p:spPr>
          <a:xfrm>
            <a:off x="3107690" y="4839313"/>
            <a:ext cx="1775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Contribute to strategic and administrative planning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DE5D55-62DA-E196-44CA-37EAED8F3A86}"/>
              </a:ext>
            </a:extLst>
          </p:cNvPr>
          <p:cNvSpPr txBox="1"/>
          <p:nvPr/>
        </p:nvSpPr>
        <p:spPr>
          <a:xfrm>
            <a:off x="8337491" y="2785492"/>
            <a:ext cx="1775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Hire and support consultants for specialized assignments, as requested</a:t>
            </a:r>
          </a:p>
        </p:txBody>
      </p:sp>
    </p:spTree>
    <p:extLst>
      <p:ext uri="{BB962C8B-B14F-4D97-AF65-F5344CB8AC3E}">
        <p14:creationId xmlns:p14="http://schemas.microsoft.com/office/powerpoint/2010/main" val="1292907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23F447-8982-1783-EE62-DC34A1155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716469"/>
              </p:ext>
            </p:extLst>
          </p:nvPr>
        </p:nvGraphicFramePr>
        <p:xfrm>
          <a:off x="1092991" y="868332"/>
          <a:ext cx="9412475" cy="4035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2475">
                  <a:extLst>
                    <a:ext uri="{9D8B030D-6E8A-4147-A177-3AD203B41FA5}">
                      <a16:colId xmlns:a16="http://schemas.microsoft.com/office/drawing/2014/main" val="3601672654"/>
                    </a:ext>
                  </a:extLst>
                </a:gridCol>
              </a:tblGrid>
              <a:tr h="620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Stakeholder’s Meeting Minutes</a:t>
                      </a:r>
                      <a:endParaRPr lang="en-IN" sz="14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3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889035"/>
                  </a:ext>
                </a:extLst>
              </a:tr>
              <a:tr h="699612">
                <a:tc>
                  <a:txBody>
                    <a:bodyPr/>
                    <a:lstStyle/>
                    <a:p>
                      <a:pPr fontAlgn="base"/>
                      <a:r>
                        <a:rPr lang="en-I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First Stakeholder’s Meet on Increasing Financing for Type 1 Diabetes Mellitus Children in India</a:t>
                      </a:r>
                      <a:r>
                        <a:rPr lang="en-I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fontAlgn="base"/>
                      <a:r>
                        <a:rPr lang="en-I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</a:t>
                      </a:r>
                      <a:r>
                        <a:rPr lang="en-IN" sz="14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pphfglobal.org</a:t>
                      </a:r>
                      <a:r>
                        <a:rPr lang="en-I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/</a:t>
                      </a:r>
                      <a:r>
                        <a:rPr lang="en-IN" sz="1400" b="1" i="0" u="none" strike="noStrike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wp</a:t>
                      </a:r>
                      <a:r>
                        <a:rPr lang="en-IN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-content/uploads/2023/08/Meeting-brief_Increasing-financing-for-Type-1-Children.pdf</a:t>
                      </a:r>
                      <a:endParaRPr lang="en-IN" sz="1400" b="1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836507"/>
                  </a:ext>
                </a:extLst>
              </a:tr>
              <a:tr h="117221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Second Stakeholder’s Meet on Increasing Financing for Type 1 Diabetes Mellitus Children in India</a:t>
                      </a: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</a:t>
                      </a:r>
                      <a:r>
                        <a:rPr kumimoji="0" lang="en-I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pphfglobal.org</a:t>
                      </a: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/</a:t>
                      </a:r>
                      <a:r>
                        <a:rPr kumimoji="0" lang="en-I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wp</a:t>
                      </a: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-content/uploads/2023/10/Meeting-minutes-from-second-task-force-group-meeting-for-Type-1-Diabetes-Final.pdf</a:t>
                      </a:r>
                      <a:endParaRPr lang="en-IN" sz="105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228600" lvl="0" indent="-228600" algn="just">
                        <a:lnSpc>
                          <a:spcPct val="115000"/>
                        </a:lnSpc>
                        <a:buFont typeface="+mj-lt"/>
                        <a:buAutoNum type="arabicPeriod" startAt="2"/>
                      </a:pPr>
                      <a:endParaRPr lang="en-IN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782647"/>
                  </a:ext>
                </a:extLst>
              </a:tr>
              <a:tr h="85191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Third Stakeholder’s Meet on Increasing Financing for Type 1 Diabetes Mellitus Children in India</a:t>
                      </a: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</a:t>
                      </a:r>
                      <a:r>
                        <a:rPr kumimoji="0" lang="en-I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pphfglobal.org</a:t>
                      </a: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/</a:t>
                      </a:r>
                      <a:r>
                        <a:rPr kumimoji="0" lang="en-IN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wp</a:t>
                      </a:r>
                      <a:r>
                        <a:rPr kumimoji="0" lang="en-I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-content/uploads/2023/10/Meeting-minutes-of-third-task-force-group-meeting-for-Type-1-Diabetes.pdf</a:t>
                      </a:r>
                      <a:endParaRPr lang="en-IN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62747"/>
                  </a:ext>
                </a:extLst>
              </a:tr>
              <a:tr h="690964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en-IN" sz="12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067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12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61D2AA-8928-4982-6FFE-32D38E7E4B7C}"/>
              </a:ext>
            </a:extLst>
          </p:cNvPr>
          <p:cNvSpPr txBox="1"/>
          <p:nvPr/>
        </p:nvSpPr>
        <p:spPr>
          <a:xfrm>
            <a:off x="3243834" y="2596168"/>
            <a:ext cx="7374636" cy="1233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rtl="0"/>
            <a:r>
              <a:rPr lang="en-US" sz="2800" b="1" i="0" u="none" strike="noStrike" baseline="30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 to People Health Foundation</a:t>
            </a:r>
          </a:p>
          <a:p>
            <a:pPr marR="0" rtl="0">
              <a:spcBef>
                <a:spcPts val="900"/>
              </a:spcBef>
            </a:pP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K-40, Third floor, </a:t>
            </a:r>
            <a:r>
              <a:rPr lang="en-US" sz="2400" b="0" i="0" u="none" strike="noStrike" baseline="300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Jangpura</a:t>
            </a: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Extension, New Delhi 110014</a:t>
            </a:r>
            <a:b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Phone: 011-35121441 | Mobile: +91 98719 50708</a:t>
            </a:r>
            <a:b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E-mail: </a:t>
            </a: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deesha.secretariat@pphfglobal.org</a:t>
            </a: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en-US" sz="2400" b="0" i="0" u="none" strike="noStrike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Website: www.pphf</a:t>
            </a:r>
            <a:r>
              <a:rPr lang="en-US" sz="2400" baseline="30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global.org</a:t>
            </a:r>
            <a:endParaRPr lang="en-US" sz="2400" b="0" i="0" u="none" strike="noStrike" baseline="300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13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</TotalTime>
  <Words>990</Words>
  <Application>Microsoft Macintosh PowerPoint</Application>
  <PresentationFormat>Widescreen</PresentationFormat>
  <Paragraphs>95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Prerna Sodhi</dc:creator>
  <cp:lastModifiedBy>Usman Siddiqui</cp:lastModifiedBy>
  <cp:revision>148</cp:revision>
  <dcterms:created xsi:type="dcterms:W3CDTF">2019-12-04T05:04:37Z</dcterms:created>
  <dcterms:modified xsi:type="dcterms:W3CDTF">2023-11-16T05:26:27Z</dcterms:modified>
</cp:coreProperties>
</file>